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9A32F-9136-4EA1-B5FF-0DDEF8B4C5ED}" type="datetimeFigureOut">
              <a:rPr lang="en-GB" smtClean="0"/>
              <a:t>26/02/2024</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783E-EF13-4587-9A0D-CB16A35EB78B}" type="slidenum">
              <a:rPr lang="en-GB" smtClean="0"/>
              <a:t>‹N°›</a:t>
            </a:fld>
            <a:endParaRPr lang="en-GB"/>
          </a:p>
        </p:txBody>
      </p:sp>
    </p:spTree>
    <p:extLst>
      <p:ext uri="{BB962C8B-B14F-4D97-AF65-F5344CB8AC3E}">
        <p14:creationId xmlns:p14="http://schemas.microsoft.com/office/powerpoint/2010/main" val="18703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05880D9-704D-4BCA-BE45-8CEFBC352E3D}" type="slidenum">
              <a:rPr lang="en-GB" sz="1400" smtClean="0">
                <a:solidFill>
                  <a:prstClr val="black"/>
                </a:solidFill>
              </a:rPr>
              <a:pPr>
                <a:defRPr/>
              </a:pPr>
              <a:t>1</a:t>
            </a:fld>
            <a:endParaRPr lang="en-GB" sz="1400" dirty="0">
              <a:solidFill>
                <a:prstClr val="black"/>
              </a:solidFill>
            </a:endParaRPr>
          </a:p>
        </p:txBody>
      </p:sp>
    </p:spTree>
    <p:extLst>
      <p:ext uri="{BB962C8B-B14F-4D97-AF65-F5344CB8AC3E}">
        <p14:creationId xmlns:p14="http://schemas.microsoft.com/office/powerpoint/2010/main" val="393809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355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a:p>
        </p:txBody>
      </p:sp>
    </p:spTree>
    <p:extLst>
      <p:ext uri="{BB962C8B-B14F-4D97-AF65-F5344CB8AC3E}">
        <p14:creationId xmlns:p14="http://schemas.microsoft.com/office/powerpoint/2010/main" val="225237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478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a:p>
        </p:txBody>
      </p:sp>
    </p:spTree>
    <p:extLst>
      <p:ext uri="{BB962C8B-B14F-4D97-AF65-F5344CB8AC3E}">
        <p14:creationId xmlns:p14="http://schemas.microsoft.com/office/powerpoint/2010/main" val="150250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869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a:p>
        </p:txBody>
      </p:sp>
    </p:spTree>
    <p:extLst>
      <p:ext uri="{BB962C8B-B14F-4D97-AF65-F5344CB8AC3E}">
        <p14:creationId xmlns:p14="http://schemas.microsoft.com/office/powerpoint/2010/main" val="181383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5668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5728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4099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05880D9-704D-4BCA-BE45-8CEFBC352E3D}" type="slidenum">
              <a:rPr lang="en-GB" sz="1400" smtClean="0">
                <a:solidFill>
                  <a:prstClr val="black"/>
                </a:solidFill>
              </a:rPr>
              <a:pPr>
                <a:defRPr/>
              </a:pPr>
              <a:t>30</a:t>
            </a:fld>
            <a:endParaRPr lang="en-GB" sz="1400" dirty="0">
              <a:solidFill>
                <a:prstClr val="black"/>
              </a:solidFill>
            </a:endParaRPr>
          </a:p>
        </p:txBody>
      </p:sp>
    </p:spTree>
    <p:extLst>
      <p:ext uri="{BB962C8B-B14F-4D97-AF65-F5344CB8AC3E}">
        <p14:creationId xmlns:p14="http://schemas.microsoft.com/office/powerpoint/2010/main" val="97346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4208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224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616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528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3497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3211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9339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1043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02846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4998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5116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26797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defTabSz="990478">
              <a:defRPr/>
            </a:pPr>
            <a:fld id="{005880D9-704D-4BCA-BE45-8CEFBC352E3D}" type="slidenum">
              <a:rPr lang="en-GB" sz="1500">
                <a:solidFill>
                  <a:prstClr val="black"/>
                </a:solidFill>
                <a:sym typeface="Proxima Nova Medium"/>
              </a:rPr>
              <a:pPr defTabSz="990478">
                <a:defRPr/>
              </a:pPr>
              <a:t>41</a:t>
            </a:fld>
            <a:endParaRPr lang="en-GB" sz="1500">
              <a:solidFill>
                <a:prstClr val="black"/>
              </a:solidFill>
              <a:sym typeface="Proxima Nova Medium"/>
            </a:endParaRPr>
          </a:p>
        </p:txBody>
      </p:sp>
    </p:spTree>
    <p:extLst>
      <p:ext uri="{BB962C8B-B14F-4D97-AF65-F5344CB8AC3E}">
        <p14:creationId xmlns:p14="http://schemas.microsoft.com/office/powerpoint/2010/main" val="2256252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8344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8058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1857146" lvl="3" indent="-371429">
              <a:lnSpc>
                <a:spcPct val="107000"/>
              </a:lnSpc>
              <a:spcAft>
                <a:spcPts val="867"/>
              </a:spcAft>
              <a:buFont typeface="Arial" panose="020B0604020202020204" pitchFamily="34" charset="0"/>
              <a:buChar char="•"/>
              <a:tabLst>
                <a:tab pos="247620" algn="l"/>
              </a:tabLst>
            </a:pPr>
            <a:endParaRPr lang="en-Z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9048" tIns="49524" rIns="99048" bIns="49524"/>
          <a:lstStyle/>
          <a:p>
            <a:pPr defTabSz="990478">
              <a:defRPr/>
            </a:pPr>
            <a:fld id="{5F55BE9C-2709-4594-9CDA-8C7BBBEA59B0}" type="slidenum">
              <a:rPr lang="en-US" sz="1500">
                <a:solidFill>
                  <a:prstClr val="black"/>
                </a:solidFill>
              </a:rPr>
              <a:pPr defTabSz="990478">
                <a:defRPr/>
              </a:pPr>
              <a:t>11</a:t>
            </a:fld>
            <a:endParaRPr lang="en-US" sz="1500">
              <a:solidFill>
                <a:prstClr val="black"/>
              </a:solidFill>
            </a:endParaRPr>
          </a:p>
        </p:txBody>
      </p:sp>
    </p:spTree>
    <p:extLst>
      <p:ext uri="{BB962C8B-B14F-4D97-AF65-F5344CB8AC3E}">
        <p14:creationId xmlns:p14="http://schemas.microsoft.com/office/powerpoint/2010/main" val="44579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857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7670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05880D9-704D-4BCA-BE45-8CEFBC352E3D}" type="slidenum">
              <a:rPr lang="en-GB" sz="1400" smtClean="0">
                <a:solidFill>
                  <a:prstClr val="black"/>
                </a:solidFill>
              </a:rPr>
              <a:pPr>
                <a:defRPr/>
              </a:pPr>
              <a:t>17</a:t>
            </a:fld>
            <a:endParaRPr lang="en-GB" sz="1400" dirty="0">
              <a:solidFill>
                <a:prstClr val="black"/>
              </a:solidFill>
            </a:endParaRPr>
          </a:p>
        </p:txBody>
      </p:sp>
    </p:spTree>
    <p:extLst>
      <p:ext uri="{BB962C8B-B14F-4D97-AF65-F5344CB8AC3E}">
        <p14:creationId xmlns:p14="http://schemas.microsoft.com/office/powerpoint/2010/main" val="43870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741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600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68199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63577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6327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668" name="Titeltext"/>
          <p:cNvSpPr txBox="1">
            <a:spLocks noGrp="1"/>
          </p:cNvSpPr>
          <p:nvPr>
            <p:ph type="title"/>
          </p:nvPr>
        </p:nvSpPr>
        <p:spPr>
          <a:xfrm>
            <a:off x="1013520" y="1012924"/>
            <a:ext cx="10158611" cy="891382"/>
          </a:xfrm>
          <a:prstGeom prst="rect">
            <a:avLst/>
          </a:prstGeom>
        </p:spPr>
        <p:txBody>
          <a:bodyPr lIns="0" tIns="0" rIns="0" bIns="0" anchor="t"/>
          <a:lstStyle>
            <a:lvl1pPr>
              <a:defRPr sz="5600" spc="280">
                <a:solidFill>
                  <a:srgbClr val="212121"/>
                </a:solidFill>
              </a:defRPr>
            </a:lvl1pPr>
          </a:lstStyle>
          <a:p>
            <a:r>
              <a:t>Titeltext</a:t>
            </a:r>
          </a:p>
        </p:txBody>
      </p:sp>
      <p:sp>
        <p:nvSpPr>
          <p:cNvPr id="669" name="Textebene 1…"/>
          <p:cNvSpPr txBox="1">
            <a:spLocks noGrp="1"/>
          </p:cNvSpPr>
          <p:nvPr>
            <p:ph type="body" sz="half" idx="1"/>
          </p:nvPr>
        </p:nvSpPr>
        <p:spPr>
          <a:xfrm>
            <a:off x="1013520" y="2288540"/>
            <a:ext cx="10158611" cy="2924067"/>
          </a:xfrm>
          <a:prstGeom prst="rect">
            <a:avLst/>
          </a:prstGeom>
        </p:spPr>
        <p:txBody>
          <a:bodyPr/>
          <a:lstStyle>
            <a:lvl1pPr algn="ctr">
              <a:lnSpc>
                <a:spcPct val="100000"/>
              </a:lnSpc>
              <a:defRPr sz="4200" b="1">
                <a:solidFill>
                  <a:srgbClr val="212121"/>
                </a:solidFill>
                <a:latin typeface="Helvetica"/>
                <a:ea typeface="Helvetica"/>
                <a:cs typeface="Helvetica"/>
                <a:sym typeface="Helvetica"/>
              </a:defRPr>
            </a:lvl1pPr>
            <a:lvl2pPr algn="ctr">
              <a:lnSpc>
                <a:spcPct val="100000"/>
              </a:lnSpc>
              <a:defRPr sz="1100" spc="55">
                <a:solidFill>
                  <a:srgbClr val="212121"/>
                </a:solidFill>
                <a:latin typeface="Montserrat"/>
                <a:ea typeface="Montserrat"/>
                <a:cs typeface="Montserrat"/>
                <a:sym typeface="Montserrat"/>
              </a:defRPr>
            </a:lvl2pPr>
            <a:lvl3pPr>
              <a:lnSpc>
                <a:spcPct val="100000"/>
              </a:lnSpc>
              <a:spcBef>
                <a:spcPts val="2950"/>
              </a:spcBef>
              <a:defRPr>
                <a:solidFill>
                  <a:srgbClr val="5E5E5E"/>
                </a:solidFill>
                <a:latin typeface="Montserrat Light"/>
                <a:ea typeface="Montserrat Light"/>
                <a:cs typeface="Montserrat Light"/>
                <a:sym typeface="Montserrat Light"/>
              </a:defRPr>
            </a:lvl3pPr>
            <a:lvl4pPr>
              <a:lnSpc>
                <a:spcPct val="100000"/>
              </a:lnSpc>
              <a:spcBef>
                <a:spcPts val="2250"/>
              </a:spcBef>
              <a:defRPr>
                <a:solidFill>
                  <a:srgbClr val="929292"/>
                </a:solidFill>
                <a:latin typeface="Proxima Nova Medium"/>
                <a:ea typeface="Proxima Nova Medium"/>
                <a:cs typeface="Proxima Nova Medium"/>
                <a:sym typeface="Proxima Nova Medium"/>
              </a:defRPr>
            </a:lvl4pPr>
            <a:lvl5pPr algn="ctr">
              <a:lnSpc>
                <a:spcPct val="100000"/>
              </a:lnSpc>
              <a:defRPr>
                <a:solidFill>
                  <a:srgbClr val="009193"/>
                </a:solidFill>
                <a:latin typeface="Proxima Nova Medium"/>
                <a:ea typeface="Proxima Nova Medium"/>
                <a:cs typeface="Proxima Nova Medium"/>
                <a:sym typeface="Proxima Nova Medium"/>
              </a:defRPr>
            </a:lvl5pPr>
          </a:lstStyle>
          <a:p>
            <a:r>
              <a:t>Textebene 1</a:t>
            </a:r>
          </a:p>
          <a:p>
            <a:pPr lvl="1"/>
            <a:r>
              <a:t>Textebene 2</a:t>
            </a:r>
          </a:p>
          <a:p>
            <a:pPr lvl="2"/>
            <a:r>
              <a:t>Textebene 3</a:t>
            </a:r>
          </a:p>
          <a:p>
            <a:pPr lvl="3"/>
            <a:r>
              <a:t>Textebene 4</a:t>
            </a:r>
          </a:p>
          <a:p>
            <a:pPr lvl="4"/>
            <a:r>
              <a:t>Textebene 5</a:t>
            </a:r>
          </a:p>
        </p:txBody>
      </p:sp>
      <p:sp>
        <p:nvSpPr>
          <p:cNvPr id="670" name="Foliennummer"/>
          <p:cNvSpPr txBox="1">
            <a:spLocks noGrp="1"/>
          </p:cNvSpPr>
          <p:nvPr>
            <p:ph type="sldNum" sz="quarter" idx="2"/>
          </p:nvPr>
        </p:nvSpPr>
        <p:spPr>
          <a:xfrm>
            <a:off x="10924480" y="6159500"/>
            <a:ext cx="230150" cy="266700"/>
          </a:xfrm>
          <a:prstGeom prst="rect">
            <a:avLst/>
          </a:prstGeom>
        </p:spPr>
        <p:txBody>
          <a:bodyPr wrap="none"/>
          <a:lstStyle>
            <a:lvl1pPr marL="0" indent="0" algn="l">
              <a:spcBef>
                <a:spcPts val="2250"/>
              </a:spcBef>
              <a:buSzTx/>
              <a:buNone/>
              <a:defRPr sz="1400">
                <a:solidFill>
                  <a:srgbClr val="797979"/>
                </a:solidFill>
                <a:latin typeface="Proxima Nova Medium"/>
                <a:ea typeface="Proxima Nova Medium"/>
                <a:cs typeface="Proxima Nova Medium"/>
                <a:sym typeface="Proxima Nova Medium"/>
              </a:defRPr>
            </a:lvl1pPr>
          </a:lstStyle>
          <a:p>
            <a:fld id="{86CB4B4D-7CA3-9044-876B-883B54F8677D}" type="slidenum">
              <a:rPr/>
              <a:pPr/>
              <a:t>‹N°›</a:t>
            </a:fld>
            <a:endParaRPr dirty="0"/>
          </a:p>
        </p:txBody>
      </p:sp>
    </p:spTree>
    <p:extLst>
      <p:ext uri="{BB962C8B-B14F-4D97-AF65-F5344CB8AC3E}">
        <p14:creationId xmlns:p14="http://schemas.microsoft.com/office/powerpoint/2010/main" val="269499172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37345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8186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707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4209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70015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6812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31710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743756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44135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31839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161364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15863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668" name="Titeltext"/>
          <p:cNvSpPr txBox="1">
            <a:spLocks noGrp="1"/>
          </p:cNvSpPr>
          <p:nvPr>
            <p:ph type="title"/>
          </p:nvPr>
        </p:nvSpPr>
        <p:spPr>
          <a:xfrm>
            <a:off x="1013521" y="1012924"/>
            <a:ext cx="10158611" cy="891382"/>
          </a:xfrm>
          <a:prstGeom prst="rect">
            <a:avLst/>
          </a:prstGeom>
        </p:spPr>
        <p:txBody>
          <a:bodyPr lIns="0" tIns="0" rIns="0" bIns="0" anchor="t"/>
          <a:lstStyle>
            <a:lvl1pPr>
              <a:defRPr sz="5600" spc="280">
                <a:solidFill>
                  <a:srgbClr val="212121"/>
                </a:solidFill>
              </a:defRPr>
            </a:lvl1pPr>
          </a:lstStyle>
          <a:p>
            <a:r>
              <a:t>Titeltext</a:t>
            </a:r>
          </a:p>
        </p:txBody>
      </p:sp>
      <p:sp>
        <p:nvSpPr>
          <p:cNvPr id="669" name="Textebene 1…"/>
          <p:cNvSpPr txBox="1">
            <a:spLocks noGrp="1"/>
          </p:cNvSpPr>
          <p:nvPr>
            <p:ph type="body" sz="half" idx="1"/>
          </p:nvPr>
        </p:nvSpPr>
        <p:spPr>
          <a:xfrm>
            <a:off x="1013521" y="2288541"/>
            <a:ext cx="10158611" cy="2924067"/>
          </a:xfrm>
          <a:prstGeom prst="rect">
            <a:avLst/>
          </a:prstGeom>
        </p:spPr>
        <p:txBody>
          <a:bodyPr/>
          <a:lstStyle>
            <a:lvl1pPr algn="ctr">
              <a:lnSpc>
                <a:spcPct val="100000"/>
              </a:lnSpc>
              <a:defRPr sz="4200" b="1">
                <a:solidFill>
                  <a:srgbClr val="212121"/>
                </a:solidFill>
                <a:latin typeface="Helvetica"/>
                <a:ea typeface="Helvetica"/>
                <a:cs typeface="Helvetica"/>
                <a:sym typeface="Helvetica"/>
              </a:defRPr>
            </a:lvl1pPr>
            <a:lvl2pPr algn="ctr">
              <a:lnSpc>
                <a:spcPct val="100000"/>
              </a:lnSpc>
              <a:defRPr sz="1100" spc="55">
                <a:solidFill>
                  <a:srgbClr val="212121"/>
                </a:solidFill>
                <a:latin typeface="Montserrat"/>
                <a:ea typeface="Montserrat"/>
                <a:cs typeface="Montserrat"/>
                <a:sym typeface="Montserrat"/>
              </a:defRPr>
            </a:lvl2pPr>
            <a:lvl3pPr>
              <a:lnSpc>
                <a:spcPct val="100000"/>
              </a:lnSpc>
              <a:spcBef>
                <a:spcPts val="2950"/>
              </a:spcBef>
              <a:defRPr>
                <a:solidFill>
                  <a:srgbClr val="5E5E5E"/>
                </a:solidFill>
                <a:latin typeface="Montserrat Light"/>
                <a:ea typeface="Montserrat Light"/>
                <a:cs typeface="Montserrat Light"/>
                <a:sym typeface="Montserrat Light"/>
              </a:defRPr>
            </a:lvl3pPr>
            <a:lvl4pPr>
              <a:lnSpc>
                <a:spcPct val="100000"/>
              </a:lnSpc>
              <a:spcBef>
                <a:spcPts val="2250"/>
              </a:spcBef>
              <a:defRPr>
                <a:solidFill>
                  <a:srgbClr val="929292"/>
                </a:solidFill>
                <a:latin typeface="Proxima Nova Medium"/>
                <a:ea typeface="Proxima Nova Medium"/>
                <a:cs typeface="Proxima Nova Medium"/>
                <a:sym typeface="Proxima Nova Medium"/>
              </a:defRPr>
            </a:lvl4pPr>
            <a:lvl5pPr algn="ctr">
              <a:lnSpc>
                <a:spcPct val="100000"/>
              </a:lnSpc>
              <a:defRPr>
                <a:solidFill>
                  <a:srgbClr val="009193"/>
                </a:solidFill>
                <a:latin typeface="Proxima Nova Medium"/>
                <a:ea typeface="Proxima Nova Medium"/>
                <a:cs typeface="Proxima Nova Medium"/>
                <a:sym typeface="Proxima Nova Medium"/>
              </a:defRPr>
            </a:lvl5pPr>
          </a:lstStyle>
          <a:p>
            <a:r>
              <a:t>Textebene 1</a:t>
            </a:r>
          </a:p>
          <a:p>
            <a:pPr lvl="1"/>
            <a:r>
              <a:t>Textebene 2</a:t>
            </a:r>
          </a:p>
          <a:p>
            <a:pPr lvl="2"/>
            <a:r>
              <a:t>Textebene 3</a:t>
            </a:r>
          </a:p>
          <a:p>
            <a:pPr lvl="3"/>
            <a:r>
              <a:t>Textebene 4</a:t>
            </a:r>
          </a:p>
          <a:p>
            <a:pPr lvl="4"/>
            <a:r>
              <a:t>Textebene 5</a:t>
            </a:r>
          </a:p>
        </p:txBody>
      </p:sp>
      <p:sp>
        <p:nvSpPr>
          <p:cNvPr id="670" name="Foliennummer"/>
          <p:cNvSpPr txBox="1">
            <a:spLocks noGrp="1"/>
          </p:cNvSpPr>
          <p:nvPr>
            <p:ph type="sldNum" sz="quarter" idx="2"/>
          </p:nvPr>
        </p:nvSpPr>
        <p:spPr>
          <a:xfrm>
            <a:off x="10924480" y="6159500"/>
            <a:ext cx="230150" cy="266700"/>
          </a:xfrm>
          <a:prstGeom prst="rect">
            <a:avLst/>
          </a:prstGeom>
        </p:spPr>
        <p:txBody>
          <a:bodyPr wrap="none"/>
          <a:lstStyle>
            <a:lvl1pPr marL="0" indent="0" algn="l">
              <a:spcBef>
                <a:spcPts val="2250"/>
              </a:spcBef>
              <a:buSzTx/>
              <a:buNone/>
              <a:defRPr sz="1400">
                <a:solidFill>
                  <a:srgbClr val="797979"/>
                </a:solidFill>
                <a:latin typeface="Proxima Nova Medium"/>
                <a:ea typeface="Proxima Nova Medium"/>
                <a:cs typeface="Proxima Nova Medium"/>
                <a:sym typeface="Proxima Nova Medium"/>
              </a:defRPr>
            </a:lvl1pPr>
          </a:lstStyle>
          <a:p>
            <a:fld id="{86CB4B4D-7CA3-9044-876B-883B54F8677D}" type="slidenum">
              <a:rPr/>
              <a:pPr/>
              <a:t>‹N°›</a:t>
            </a:fld>
            <a:endParaRPr/>
          </a:p>
        </p:txBody>
      </p:sp>
    </p:spTree>
    <p:extLst>
      <p:ext uri="{BB962C8B-B14F-4D97-AF65-F5344CB8AC3E}">
        <p14:creationId xmlns:p14="http://schemas.microsoft.com/office/powerpoint/2010/main" val="26772201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9230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81835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60072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23733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93920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16614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79490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2/26/2024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887553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12750" hangingPunct="0"/>
            <a:fld id="{1D8BD707-D9CF-40AE-B4C6-C98DA3205C09}" type="datetimeFigureOut">
              <a:rPr lang="en-US" kern="0" smtClean="0">
                <a:solidFill>
                  <a:prstClr val="black">
                    <a:tint val="75000"/>
                  </a:prstClr>
                </a:solidFill>
                <a:latin typeface="Proxima Nova Medium"/>
                <a:sym typeface="Proxima Nova Medium"/>
              </a:rPr>
              <a:pPr defTabSz="412750" hangingPunct="0"/>
              <a:t>2/26/2024</a:t>
            </a:fld>
            <a:endParaRPr lang="en-US" kern="0">
              <a:solidFill>
                <a:prstClr val="black">
                  <a:tint val="75000"/>
                </a:prstClr>
              </a:solidFill>
              <a:latin typeface="Proxima Nova Medium"/>
              <a:sym typeface="Proxima Nova Medium"/>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12750" hangingPunct="0"/>
            <a:endParaRPr lang="en-US" kern="0">
              <a:solidFill>
                <a:prstClr val="black">
                  <a:tint val="75000"/>
                </a:prstClr>
              </a:solidFill>
              <a:latin typeface="Proxima Nova Medium"/>
              <a:sym typeface="Proxima Nova Medium"/>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12750" hangingPunct="0"/>
            <a:fld id="{B6F15528-21DE-4FAA-801E-634DDDAF4B2B}" type="slidenum">
              <a:rPr lang="en-US" kern="0" smtClean="0">
                <a:solidFill>
                  <a:prstClr val="black">
                    <a:tint val="75000"/>
                  </a:prstClr>
                </a:solidFill>
                <a:latin typeface="Proxima Nova Medium"/>
                <a:sym typeface="Proxima Nova Medium"/>
              </a:rPr>
              <a:pPr defTabSz="412750" hangingPunct="0"/>
              <a:t>‹N°›</a:t>
            </a:fld>
            <a:endParaRPr lang="en-US" kern="0">
              <a:solidFill>
                <a:prstClr val="black">
                  <a:tint val="75000"/>
                </a:prstClr>
              </a:solidFill>
              <a:latin typeface="Proxima Nova Medium"/>
              <a:sym typeface="Proxima Nova Medium"/>
            </a:endParaRPr>
          </a:p>
        </p:txBody>
      </p:sp>
    </p:spTree>
    <p:extLst>
      <p:ext uri="{BB962C8B-B14F-4D97-AF65-F5344CB8AC3E}">
        <p14:creationId xmlns:p14="http://schemas.microsoft.com/office/powerpoint/2010/main" val="41611758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24.sv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AA3A"/>
        </a:solidFill>
        <a:effectLst/>
      </p:bgPr>
    </p:bg>
    <p:spTree>
      <p:nvGrpSpPr>
        <p:cNvPr id="1" name=""/>
        <p:cNvGrpSpPr/>
        <p:nvPr/>
      </p:nvGrpSpPr>
      <p:grpSpPr>
        <a:xfrm>
          <a:off x="0" y="0"/>
          <a:ext cx="0" cy="0"/>
          <a:chOff x="0" y="0"/>
          <a:chExt cx="0" cy="0"/>
        </a:xfrm>
      </p:grpSpPr>
      <p:sp>
        <p:nvSpPr>
          <p:cNvPr id="78" name="TextBox 78"/>
          <p:cNvSpPr txBox="1"/>
          <p:nvPr/>
        </p:nvSpPr>
        <p:spPr>
          <a:xfrm>
            <a:off x="3551824" y="3221785"/>
            <a:ext cx="5439775" cy="718145"/>
          </a:xfrm>
          <a:prstGeom prst="rect">
            <a:avLst/>
          </a:prstGeom>
        </p:spPr>
        <p:txBody>
          <a:bodyPr wrap="square" lIns="0" tIns="0" rIns="0" bIns="0" rtlCol="0" anchor="t">
            <a:spAutoFit/>
          </a:bodyPr>
          <a:lstStyle/>
          <a:p>
            <a:pPr algn="ctr">
              <a:lnSpc>
                <a:spcPts val="2800"/>
              </a:lnSpc>
              <a:defRPr/>
            </a:pPr>
            <a:r>
              <a:rPr lang="en-GB" sz="2000" b="1" kern="0" dirty="0" smtClean="0">
                <a:solidFill>
                  <a:prstClr val="white"/>
                </a:solidFill>
                <a:latin typeface="Montserrat"/>
                <a:sym typeface="Proxima Nova Medium"/>
              </a:rPr>
              <a:t>Marine </a:t>
            </a:r>
            <a:r>
              <a:rPr lang="en-GB" sz="2000" b="1" kern="0" dirty="0">
                <a:solidFill>
                  <a:prstClr val="white"/>
                </a:solidFill>
                <a:latin typeface="Montserrat"/>
                <a:sym typeface="Proxima Nova Medium"/>
              </a:rPr>
              <a:t>Biodiversity Portfolio</a:t>
            </a:r>
          </a:p>
          <a:p>
            <a:pPr algn="ctr">
              <a:lnSpc>
                <a:spcPts val="2800"/>
              </a:lnSpc>
              <a:defRPr/>
            </a:pPr>
            <a:endParaRPr lang="en-US" sz="2000" b="1" dirty="0">
              <a:solidFill>
                <a:prstClr val="white"/>
              </a:solidFill>
              <a:highlight>
                <a:srgbClr val="FFFF00"/>
              </a:highlight>
              <a:latin typeface="Montserrat" pitchFamily="2" charset="77"/>
              <a:cs typeface="Arial" panose="020B0604020202020204" pitchFamily="34" charset="0"/>
            </a:endParaRPr>
          </a:p>
        </p:txBody>
      </p:sp>
      <p:pic>
        <p:nvPicPr>
          <p:cNvPr id="83" name="Picture 83">
            <a:extLst>
              <a:ext uri="{FF2B5EF4-FFF2-40B4-BE49-F238E27FC236}">
                <a16:creationId xmlns:a16="http://schemas.microsoft.com/office/drawing/2014/main" xmlns=""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3925" y="2081343"/>
            <a:ext cx="2984151" cy="1119057"/>
          </a:xfrm>
          <a:prstGeom prst="rect">
            <a:avLst/>
          </a:prstGeom>
        </p:spPr>
      </p:pic>
      <p:grpSp>
        <p:nvGrpSpPr>
          <p:cNvPr id="3" name="Group 2">
            <a:extLst>
              <a:ext uri="{FF2B5EF4-FFF2-40B4-BE49-F238E27FC236}">
                <a16:creationId xmlns:a16="http://schemas.microsoft.com/office/drawing/2014/main" xmlns="" id="{C2EC57F2-BCA0-5868-AB3C-D23F215774FC}"/>
              </a:ext>
            </a:extLst>
          </p:cNvPr>
          <p:cNvGrpSpPr/>
          <p:nvPr/>
        </p:nvGrpSpPr>
        <p:grpSpPr>
          <a:xfrm>
            <a:off x="13138" y="6146800"/>
            <a:ext cx="12178862" cy="711200"/>
            <a:chOff x="13138" y="6146800"/>
            <a:chExt cx="12178862" cy="711200"/>
          </a:xfrm>
        </p:grpSpPr>
        <p:sp>
          <p:nvSpPr>
            <p:cNvPr id="4" name="Rectangle 3">
              <a:extLst>
                <a:ext uri="{FF2B5EF4-FFF2-40B4-BE49-F238E27FC236}">
                  <a16:creationId xmlns:a16="http://schemas.microsoft.com/office/drawing/2014/main" xmlns="" id="{DA4114F4-42BB-2A0D-5514-6CBA2CC02A54}"/>
                </a:ext>
              </a:extLst>
            </p:cNvPr>
            <p:cNvSpPr/>
            <p:nvPr/>
          </p:nvSpPr>
          <p:spPr>
            <a:xfrm>
              <a:off x="13138" y="6146800"/>
              <a:ext cx="12178862" cy="71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a:extLst>
                <a:ext uri="{FF2B5EF4-FFF2-40B4-BE49-F238E27FC236}">
                  <a16:creationId xmlns:a16="http://schemas.microsoft.com/office/drawing/2014/main" xmlns="" id="{3E8F3180-6DE4-61FF-587B-427BA89F8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6146800"/>
              <a:ext cx="7620000" cy="711200"/>
            </a:xfrm>
            <a:prstGeom prst="rect">
              <a:avLst/>
            </a:prstGeom>
          </p:spPr>
        </p:pic>
      </p:grpSp>
    </p:spTree>
    <p:extLst>
      <p:ext uri="{BB962C8B-B14F-4D97-AF65-F5344CB8AC3E}">
        <p14:creationId xmlns:p14="http://schemas.microsoft.com/office/powerpoint/2010/main" val="53897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56619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CAYMAN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RES-10/CAY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Increasing Coral Reef Resilience with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Assisted Evolution via Selective Restoration </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€ 260,253</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Implementation completed</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CCMI - The Central Caribbean </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Marine Institute </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22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22/02/2022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21/12/2023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To increase coral reef resilience to future climate and anthropogenic impacts</a:t>
                      </a:r>
                    </a:p>
                    <a:p>
                      <a:pPr marL="127000" marR="0" indent="0" algn="ctr" rtl="0" latinLnBrk="0">
                        <a:lnSpc>
                          <a:spcPct val="100000"/>
                        </a:lnSpc>
                        <a:spcBef>
                          <a:spcPts val="0"/>
                        </a:spcBef>
                        <a:spcAft>
                          <a:spcPts val="0"/>
                        </a:spcAft>
                        <a:buClrTx/>
                        <a:buSzPct val="100000"/>
                        <a:buFontTx/>
                        <a:buNone/>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To increase resilience of coral reefs through selective restoration using stress tolerant corals</a:t>
                      </a: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To restore and sustain biodiversity on coral reefs</a:t>
                      </a: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To increase public awareness and stakeholder engagement with the coral reef crisis and restoration methods</a:t>
                      </a: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To present tangible solutions to coral reef adaptation methods for reef managers throughout the region, including European/UK overseas territories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774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Marine Biodiversity conservation </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45140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AA76DC44-C6E7-435E-82C7-9364B7172D5E}"/>
              </a:ext>
            </a:extLst>
          </p:cNvPr>
          <p:cNvSpPr>
            <a:spLocks noGrp="1"/>
          </p:cNvSpPr>
          <p:nvPr>
            <p:ph type="subTitle" idx="1"/>
          </p:nvPr>
        </p:nvSpPr>
        <p:spPr>
          <a:xfrm>
            <a:off x="990600" y="2393271"/>
            <a:ext cx="5105400" cy="3169329"/>
          </a:xfrm>
        </p:spPr>
        <p:txBody>
          <a:bodyPr>
            <a:noAutofit/>
          </a:bodyPr>
          <a:lstStyle/>
          <a:p>
            <a:pPr algn="l"/>
            <a:r>
              <a:rPr lang="en-ZA" sz="1200">
                <a:solidFill>
                  <a:schemeClr val="bg1"/>
                </a:solidFill>
                <a:latin typeface="Montserrat" pitchFamily="2" charset="77"/>
                <a:ea typeface="Calibri" panose="020F0502020204030204" pitchFamily="34" charset="0"/>
              </a:rPr>
              <a:t> </a:t>
            </a:r>
            <a:endParaRPr lang="en-US" sz="1200">
              <a:solidFill>
                <a:schemeClr val="bg1"/>
              </a:solidFill>
              <a:latin typeface="Montserrat" pitchFamily="2" charset="77"/>
              <a:ea typeface="Calibri" panose="020F0502020204030204" pitchFamily="34" charset="0"/>
            </a:endParaRPr>
          </a:p>
          <a:p>
            <a:pPr algn="l"/>
            <a:endParaRPr lang="en-US" sz="1200">
              <a:solidFill>
                <a:schemeClr val="bg1"/>
              </a:solidFill>
              <a:latin typeface="Montserrat" pitchFamily="2" charset="77"/>
            </a:endParaRPr>
          </a:p>
        </p:txBody>
      </p:sp>
      <p:sp>
        <p:nvSpPr>
          <p:cNvPr id="11" name="Rectangle 10">
            <a:extLst>
              <a:ext uri="{FF2B5EF4-FFF2-40B4-BE49-F238E27FC236}">
                <a16:creationId xmlns:a16="http://schemas.microsoft.com/office/drawing/2014/main" xmlns="" id="{DDE9367D-8EBE-A8B2-A70C-4ADA8A1F78B3}"/>
              </a:ext>
            </a:extLst>
          </p:cNvPr>
          <p:cNvSpPr/>
          <p:nvPr/>
        </p:nvSpPr>
        <p:spPr>
          <a:xfrm>
            <a:off x="6156" y="6129055"/>
            <a:ext cx="12189124" cy="595035"/>
          </a:xfrm>
          <a:prstGeom prst="rect">
            <a:avLst/>
          </a:prstGeom>
          <a:solidFill>
            <a:sysClr val="window" lastClr="FFFFFF"/>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defTabSz="825500">
              <a:defRPr/>
            </a:pPr>
            <a:endParaRPr lang="en-US" sz="3200">
              <a:solidFill>
                <a:srgbClr val="FFFFFF"/>
              </a:solidFill>
              <a:latin typeface="Helvetica Light"/>
              <a:ea typeface="Helvetica Light"/>
              <a:cs typeface="Helvetica Light"/>
              <a:sym typeface="Helvetica Light"/>
            </a:endParaRPr>
          </a:p>
        </p:txBody>
      </p:sp>
      <p:sp>
        <p:nvSpPr>
          <p:cNvPr id="6" name="AutoShape 2" descr="Flag of British Virgin Islands">
            <a:extLst>
              <a:ext uri="{FF2B5EF4-FFF2-40B4-BE49-F238E27FC236}">
                <a16:creationId xmlns:a16="http://schemas.microsoft.com/office/drawing/2014/main" xmlns="" id="{483EFDD3-7A31-F16D-DC4F-4D19508C34F2}"/>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GB" sz="900">
              <a:solidFill>
                <a:prstClr val="black"/>
              </a:solidFill>
            </a:endParaRPr>
          </a:p>
        </p:txBody>
      </p:sp>
      <p:pic>
        <p:nvPicPr>
          <p:cNvPr id="2" name="Picture 1">
            <a:extLst>
              <a:ext uri="{FF2B5EF4-FFF2-40B4-BE49-F238E27FC236}">
                <a16:creationId xmlns:a16="http://schemas.microsoft.com/office/drawing/2014/main" xmlns="" id="{A867AF2C-EE0A-C1D0-AF2B-345729478C7B}"/>
              </a:ext>
            </a:extLst>
          </p:cNvPr>
          <p:cNvPicPr>
            <a:picLocks noChangeAspect="1"/>
          </p:cNvPicPr>
          <p:nvPr/>
        </p:nvPicPr>
        <p:blipFill>
          <a:blip r:embed="rId3"/>
          <a:stretch>
            <a:fillRect/>
          </a:stretch>
        </p:blipFill>
        <p:spPr>
          <a:xfrm>
            <a:off x="567560" y="337423"/>
            <a:ext cx="1874717" cy="943526"/>
          </a:xfrm>
          <a:prstGeom prst="rect">
            <a:avLst/>
          </a:prstGeom>
        </p:spPr>
      </p:pic>
      <p:graphicFrame>
        <p:nvGraphicFramePr>
          <p:cNvPr id="3" name="Table 4">
            <a:extLst>
              <a:ext uri="{FF2B5EF4-FFF2-40B4-BE49-F238E27FC236}">
                <a16:creationId xmlns:a16="http://schemas.microsoft.com/office/drawing/2014/main" xmlns="" id="{3A37CF3E-06E4-3E73-E327-F378B59F89E1}"/>
              </a:ext>
            </a:extLst>
          </p:cNvPr>
          <p:cNvGraphicFramePr>
            <a:graphicFrameLocks noGrp="1"/>
          </p:cNvGraphicFramePr>
          <p:nvPr/>
        </p:nvGraphicFramePr>
        <p:xfrm>
          <a:off x="567560" y="122010"/>
          <a:ext cx="11264463" cy="5975131"/>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8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CAYMAN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800" b="0" i="0" u="none" strike="noStrike" cap="none" spc="0" baseline="0" dirty="0">
                          <a:ln>
                            <a:noFill/>
                          </a:ln>
                          <a:solidFill>
                            <a:schemeClr val="tx1"/>
                          </a:solidFill>
                          <a:uFillTx/>
                          <a:latin typeface="Montserrat" pitchFamily="2" charset="77"/>
                          <a:ea typeface="+mn-ea"/>
                          <a:cs typeface="+mn-cs"/>
                          <a:sym typeface="Proxima Nova"/>
                        </a:rPr>
                        <a:t>CVD-FCL-13/CAY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Adapting to COVID-19: Urgent technical assistance to support CCMI’s capacity to be a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regional leader in protecting marine biodiversity and improving resilience. </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€ 205,321</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Implementation completed</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CCMI - The Central Caribbean </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Marine Institute </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259080">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13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22/02/2022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21/03/2023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9108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endParaRPr lang="en-US" sz="5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To strengthen CCMI’s capacity to manage the impacts of the global pandemic, by improving health and safety features of the facilities infrastructure and adapting emergency management processes,  to support enhanced operational resilience in a COVID-19 environment</a:t>
                      </a:r>
                    </a:p>
                    <a:p>
                      <a:pPr marL="127000" marR="0" indent="0" algn="ctr" rtl="0" latinLnBrk="0">
                        <a:lnSpc>
                          <a:spcPct val="100000"/>
                        </a:lnSpc>
                        <a:spcBef>
                          <a:spcPts val="0"/>
                        </a:spcBef>
                        <a:spcAft>
                          <a:spcPts val="0"/>
                        </a:spcAft>
                        <a:buClrTx/>
                        <a:buSzPct val="100000"/>
                        <a:buFontTx/>
                        <a:buNone/>
                      </a:pPr>
                      <a:endParaRPr lang="en-US" sz="5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RESULTS ACHIEVED:</a:t>
                      </a:r>
                    </a:p>
                    <a:p>
                      <a:pPr marL="342900" lvl="0" indent="-342900" algn="l">
                        <a:lnSpc>
                          <a:spcPct val="100000"/>
                        </a:lnSpc>
                        <a:spcBef>
                          <a:spcPts val="0"/>
                        </a:spcBef>
                        <a:spcAft>
                          <a:spcPts val="0"/>
                        </a:spcAft>
                        <a:buFont typeface="+mj-lt"/>
                        <a:buAutoNum type="arabicPeriod"/>
                      </a:pPr>
                      <a:r>
                        <a:rPr lang="en-GB" sz="1200" b="0" i="0" u="none" strike="noStrike" cap="none" spc="0" baseline="0" noProof="0" dirty="0">
                          <a:ln>
                            <a:noFill/>
                          </a:ln>
                          <a:uFillTx/>
                          <a:latin typeface="Montserrat" pitchFamily="2" charset="77"/>
                        </a:rPr>
                        <a:t> One organisational COVID-19 Response Manual formulated.</a:t>
                      </a:r>
                    </a:p>
                    <a:p>
                      <a:pPr marL="342900" lvl="0" indent="-342900" algn="l">
                        <a:lnSpc>
                          <a:spcPct val="100000"/>
                        </a:lnSpc>
                        <a:spcBef>
                          <a:spcPts val="0"/>
                        </a:spcBef>
                        <a:spcAft>
                          <a:spcPts val="0"/>
                        </a:spcAft>
                        <a:buFont typeface="+mj-lt"/>
                        <a:buAutoNum type="arabicPeriod"/>
                      </a:pPr>
                      <a:r>
                        <a:rPr lang="en-GB" sz="1200" b="0" i="0" u="none" strike="noStrike" cap="none" spc="0" baseline="0" noProof="0" dirty="0">
                          <a:ln>
                            <a:noFill/>
                          </a:ln>
                          <a:uFillTx/>
                          <a:latin typeface="Montserrat" pitchFamily="2" charset="77"/>
                        </a:rPr>
                        <a:t> Kitchen, dorms, showers and workspaces upgraded with enhanced COVID-19 health and safety features.</a:t>
                      </a:r>
                    </a:p>
                    <a:p>
                      <a:pPr marL="342900" lvl="0" indent="-342900" algn="l">
                        <a:lnSpc>
                          <a:spcPct val="100000"/>
                        </a:lnSpc>
                        <a:spcBef>
                          <a:spcPts val="0"/>
                        </a:spcBef>
                        <a:spcAft>
                          <a:spcPts val="0"/>
                        </a:spcAft>
                        <a:buFont typeface="+mj-lt"/>
                        <a:buAutoNum type="arabicPeriod"/>
                      </a:pPr>
                      <a:r>
                        <a:rPr lang="en-GB" sz="1200" b="0" i="0" u="none" strike="noStrike" cap="none" spc="0" baseline="0" noProof="0" dirty="0">
                          <a:ln>
                            <a:noFill/>
                          </a:ln>
                          <a:uFillTx/>
                          <a:latin typeface="Montserrat" pitchFamily="2" charset="77"/>
                        </a:rPr>
                        <a:t> One transportation vehicle procured with relevant safety protocols established for its use.</a:t>
                      </a:r>
                    </a:p>
                    <a:p>
                      <a:pPr marL="342900" lvl="0" indent="-342900" algn="l">
                        <a:lnSpc>
                          <a:spcPct val="100000"/>
                        </a:lnSpc>
                        <a:spcBef>
                          <a:spcPts val="0"/>
                        </a:spcBef>
                        <a:spcAft>
                          <a:spcPts val="0"/>
                        </a:spcAft>
                        <a:buFont typeface="+mj-lt"/>
                        <a:buAutoNum type="arabicPeriod"/>
                      </a:pPr>
                      <a:r>
                        <a:rPr lang="en-GB" sz="1200" b="0" i="0" u="none" strike="noStrike" cap="none" spc="0" baseline="0" noProof="0" dirty="0">
                          <a:ln>
                            <a:noFill/>
                          </a:ln>
                          <a:uFillTx/>
                          <a:latin typeface="Montserrat" pitchFamily="2" charset="77"/>
                        </a:rPr>
                        <a:t> Covid-19 safe, contactless IT systems implemented to reduce the need for personal contact processes in operations.</a:t>
                      </a:r>
                    </a:p>
                    <a:p>
                      <a:pPr marL="342900" lvl="0" indent="-342900" algn="l">
                        <a:lnSpc>
                          <a:spcPct val="100000"/>
                        </a:lnSpc>
                        <a:spcBef>
                          <a:spcPts val="0"/>
                        </a:spcBef>
                        <a:spcAft>
                          <a:spcPts val="0"/>
                        </a:spcAft>
                        <a:buFont typeface="+mj-lt"/>
                        <a:buAutoNum type="arabicPeriod"/>
                      </a:pPr>
                      <a:r>
                        <a:rPr lang="en-GB" sz="1200" b="0" i="0" u="none" strike="noStrike" cap="none" spc="0" baseline="0" noProof="0" dirty="0">
                          <a:ln>
                            <a:noFill/>
                          </a:ln>
                          <a:uFillTx/>
                          <a:latin typeface="Montserrat" pitchFamily="2" charset="77"/>
                        </a:rPr>
                        <a:t> Resource materials for health and safety education and training to mitigate the spread and impact of the pandemic produced. </a:t>
                      </a:r>
                    </a:p>
                    <a:p>
                      <a:pPr marL="342900" lvl="0" indent="-342900" algn="l">
                        <a:lnSpc>
                          <a:spcPct val="100000"/>
                        </a:lnSpc>
                        <a:spcBef>
                          <a:spcPts val="0"/>
                        </a:spcBef>
                        <a:spcAft>
                          <a:spcPts val="0"/>
                        </a:spcAft>
                        <a:buFont typeface="+mj-lt"/>
                        <a:buAutoNum type="arabicPeriod"/>
                      </a:pPr>
                      <a:r>
                        <a:rPr lang="en-GB" sz="1200" b="0" i="0" u="none" strike="noStrike" cap="none" spc="0" baseline="0" noProof="0" dirty="0">
                          <a:ln>
                            <a:noFill/>
                          </a:ln>
                          <a:uFillTx/>
                          <a:latin typeface="Montserrat" pitchFamily="2" charset="77"/>
                        </a:rPr>
                        <a:t> Sixteen staff members and ten institutional leads (impacting circa 150 students) trained on the health and safety protocols to reduce the impact of COVID-19 on their work and living environment.</a:t>
                      </a:r>
                    </a:p>
                    <a:p>
                      <a:pPr marL="342900" lvl="0" indent="-342900" algn="l">
                        <a:lnSpc>
                          <a:spcPct val="100000"/>
                        </a:lnSpc>
                        <a:spcBef>
                          <a:spcPts val="0"/>
                        </a:spcBef>
                        <a:spcAft>
                          <a:spcPts val="0"/>
                        </a:spcAft>
                        <a:buFont typeface="+mj-lt"/>
                        <a:buAutoNum type="arabicPeriod"/>
                      </a:pPr>
                      <a:r>
                        <a:rPr lang="en-GB" sz="1200" b="0" i="0" u="none" strike="noStrike" cap="none" spc="0" baseline="0" noProof="0" dirty="0">
                          <a:ln>
                            <a:noFill/>
                          </a:ln>
                          <a:uFillTx/>
                          <a:latin typeface="Montserrat" pitchFamily="2" charset="77"/>
                        </a:rPr>
                        <a:t> One webinar and associated materials on organisational health and safety responses to COVID-19 for environmental organisations made publicly available on CCMI website and disseminated to other OCT beneficiaries.</a:t>
                      </a:r>
                    </a:p>
                  </a:txBody>
                  <a:tcPr marL="45720" marR="45720" marT="22860" marB="22860"/>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COVID-19 &amp; Marine Biodiversity Education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8"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11831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344977"/>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noProof="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GB" sz="2200" noProof="0" dirty="0">
                          <a:latin typeface="Montserrat" pitchFamily="2" charset="77"/>
                        </a:rPr>
                        <a:t>CAYMAN ISLANDS</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0" dirty="0">
                          <a:ln>
                            <a:noFill/>
                          </a:ln>
                          <a:solidFill>
                            <a:schemeClr val="tx1"/>
                          </a:solidFill>
                          <a:uFillTx/>
                          <a:latin typeface="Montserrat" pitchFamily="2" charset="77"/>
                          <a:ea typeface="+mn-ea"/>
                          <a:cs typeface="+mn-cs"/>
                          <a:sym typeface="Proxima Nova"/>
                        </a:rPr>
                        <a:t>RES-17/CAY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Coastal Ecosystems Education Guide and Program</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5580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€ 302,004</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Implementation completed</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Mangrove Education Project Ltd.</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Duration: 18 months</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Start Date: 21/06/2022</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End Date: 20/12/2023</a:t>
                      </a: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To effectively conserve Cayman’s coastal ecosystems in terms of area, integrity and biodiversity</a:t>
                      </a:r>
                    </a:p>
                    <a:p>
                      <a:pPr marL="127000" marR="0" indent="0" algn="ctr" rtl="0" latinLnBrk="0">
                        <a:lnSpc>
                          <a:spcPct val="100000"/>
                        </a:lnSpc>
                        <a:spcBef>
                          <a:spcPts val="0"/>
                        </a:spcBef>
                        <a:spcAft>
                          <a:spcPts val="0"/>
                        </a:spcAft>
                        <a:buClrTx/>
                        <a:buSzPct val="100000"/>
                        <a:buFontTx/>
                        <a:buNone/>
                      </a:pP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GB" sz="1400" b="0" i="0" u="none" strike="noStrike" cap="none" spc="0" baseline="0" noProof="0" dirty="0">
                          <a:ln>
                            <a:noFill/>
                          </a:ln>
                          <a:solidFill>
                            <a:schemeClr val="tx1"/>
                          </a:solidFill>
                          <a:uFillTx/>
                          <a:latin typeface="Montserrat" pitchFamily="2" charset="77"/>
                        </a:rPr>
                        <a:t>TO ACHIEVE:</a:t>
                      </a:r>
                      <a:endParaRPr lang="en-GB" sz="1400" b="0" i="0" u="none" strike="noStrike" cap="none" spc="0" baseline="0" noProof="0" dirty="0">
                        <a:ln>
                          <a:noFill/>
                        </a:ln>
                        <a:uFillTx/>
                        <a:latin typeface="Montserrat" pitchFamily="2" charset="77"/>
                      </a:endParaRPr>
                    </a:p>
                    <a:p>
                      <a:pPr marL="641350" marR="0" indent="-514350" algn="l" rtl="0" latinLnBrk="0">
                        <a:lnSpc>
                          <a:spcPct val="100000"/>
                        </a:lnSpc>
                        <a:spcBef>
                          <a:spcPts val="0"/>
                        </a:spcBef>
                        <a:spcAft>
                          <a:spcPts val="0"/>
                        </a:spcAft>
                        <a:buClrTx/>
                        <a:buSzPct val="100000"/>
                        <a:buFontTx/>
                        <a:buAutoNum type="arabicPeriod"/>
                      </a:pPr>
                      <a:r>
                        <a:rPr lang="en-GB" sz="1400" b="0" i="0" u="none" strike="noStrike" cap="none" spc="0" baseline="0" noProof="0" dirty="0">
                          <a:ln>
                            <a:noFill/>
                          </a:ln>
                          <a:solidFill>
                            <a:schemeClr val="tx1"/>
                          </a:solidFill>
                          <a:uFillTx/>
                          <a:latin typeface="Montserrat" pitchFamily="2" charset="77"/>
                          <a:ea typeface="+mn-ea"/>
                          <a:cs typeface="+mn-cs"/>
                          <a:sym typeface="Proxima Nova"/>
                        </a:rPr>
                        <a:t>To improve local knowledge of endemic coastal environment through student and teacher education programmes</a:t>
                      </a:r>
                    </a:p>
                    <a:p>
                      <a:pPr marL="641350" marR="0" indent="-514350" algn="l" rtl="0" latinLnBrk="0">
                        <a:lnSpc>
                          <a:spcPct val="100000"/>
                        </a:lnSpc>
                        <a:spcBef>
                          <a:spcPts val="0"/>
                        </a:spcBef>
                        <a:spcAft>
                          <a:spcPts val="0"/>
                        </a:spcAft>
                        <a:buClrTx/>
                        <a:buSzPct val="100000"/>
                        <a:buFontTx/>
                        <a:buAutoNum type="arabicPeriod"/>
                      </a:pPr>
                      <a:r>
                        <a:rPr lang="en-GB" sz="1400" b="0" i="0" u="none" strike="noStrike" cap="none" spc="0" baseline="0" noProof="0" dirty="0">
                          <a:ln>
                            <a:noFill/>
                          </a:ln>
                          <a:solidFill>
                            <a:schemeClr val="tx1"/>
                          </a:solidFill>
                          <a:uFillTx/>
                          <a:latin typeface="Montserrat" pitchFamily="2" charset="77"/>
                          <a:ea typeface="+mn-ea"/>
                          <a:cs typeface="+mn-cs"/>
                          <a:sym typeface="Proxima Nova"/>
                        </a:rPr>
                        <a:t>To provide actionable data to Government to implement in its National Education and Environment Programmes</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4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Area of Impact: Marine Biodiversity Education / Conservation</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Entry Point: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198505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67559" y="260131"/>
          <a:ext cx="11264463" cy="5561409"/>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CAYMAN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RES-11/CAY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Climate Literacy to Support Resilience in the Cayman Islands</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5580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 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€ 179,545</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Cayman Islands National Trust </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07/02/2023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06/04/2024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To contribute to the increased resilience of the Cayman Islands to adapt to, and mitigate the effects of climate change</a:t>
                      </a:r>
                    </a:p>
                    <a:p>
                      <a:pPr marL="127000" marR="0" indent="0" algn="ctr" rtl="0" latinLnBrk="0">
                        <a:lnSpc>
                          <a:spcPct val="100000"/>
                        </a:lnSpc>
                        <a:spcBef>
                          <a:spcPts val="0"/>
                        </a:spcBef>
                        <a:spcAft>
                          <a:spcPts val="0"/>
                        </a:spcAft>
                        <a:buClrTx/>
                        <a:buSzPct val="100000"/>
                        <a:buFontTx/>
                        <a:buNone/>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p>
                    <a:p>
                      <a:pPr lvl="0" algn="ctr">
                        <a:lnSpc>
                          <a:spcPct val="100000"/>
                        </a:lnSpc>
                        <a:spcBef>
                          <a:spcPts val="0"/>
                        </a:spcBef>
                        <a:spcAft>
                          <a:spcPts val="0"/>
                        </a:spcAft>
                        <a:buNone/>
                      </a:pPr>
                      <a:endParaRPr lang="en-US" sz="1400" b="0" i="0" u="none" strike="noStrike" cap="none" spc="0" baseline="0" noProof="0" dirty="0">
                        <a:ln>
                          <a:noFill/>
                        </a:ln>
                        <a:solidFill>
                          <a:schemeClr val="tx1"/>
                        </a:solidFill>
                        <a:uFillTx/>
                        <a:latin typeface="Montserrat" pitchFamily="2" charset="77"/>
                      </a:endParaRPr>
                    </a:p>
                    <a:p>
                      <a:pPr lvl="0" algn="l">
                        <a:lnSpc>
                          <a:spcPct val="100000"/>
                        </a:lnSpc>
                        <a:spcBef>
                          <a:spcPts val="0"/>
                        </a:spcBef>
                        <a:spcAft>
                          <a:spcPts val="0"/>
                        </a:spcAft>
                        <a:buNone/>
                      </a:pPr>
                      <a:r>
                        <a:rPr lang="en-US" sz="1400" b="0" i="0" u="none" strike="noStrike" cap="none" spc="0" baseline="0" noProof="0" dirty="0">
                          <a:ln>
                            <a:noFill/>
                          </a:ln>
                          <a:uFillTx/>
                          <a:latin typeface="Montserrat" pitchFamily="2" charset="77"/>
                        </a:rPr>
                        <a:t>Improved climate literacy among primary and secondary level students in pilot school</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900432">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Education / Marine Biodiversity conservation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Education and Awareness Raising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157667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4C4A2B0-C3DA-2606-B086-A4EADECA7DEE}"/>
              </a:ext>
            </a:extLst>
          </p:cNvPr>
          <p:cNvPicPr>
            <a:picLocks noChangeAspect="1"/>
          </p:cNvPicPr>
          <p:nvPr/>
        </p:nvPicPr>
        <p:blipFill>
          <a:blip r:embed="rId2"/>
          <a:stretch>
            <a:fillRect/>
          </a:stretch>
        </p:blipFill>
        <p:spPr>
          <a:xfrm>
            <a:off x="567559" y="260131"/>
            <a:ext cx="1447800" cy="964597"/>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67559" y="260131"/>
          <a:ext cx="11264463" cy="5535451"/>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b="0" i="0" u="none" strike="noStrike" cap="none" spc="0" baseline="0" dirty="0">
                          <a:ln>
                            <a:noFill/>
                          </a:ln>
                          <a:solidFill>
                            <a:schemeClr val="tx1"/>
                          </a:solidFill>
                          <a:uFillTx/>
                          <a:latin typeface="Montserrat" pitchFamily="2" charset="77"/>
                          <a:ea typeface="+mn-ea"/>
                          <a:cs typeface="+mn-cs"/>
                          <a:sym typeface="Proxima Nova"/>
                        </a:rPr>
                        <a:t>CURAÇAO</a:t>
                      </a:r>
                      <a:endParaRPr lang="en-GB" sz="22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RES-34/CUR</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lvl="0" indent="0" algn="ctr">
                        <a:lnSpc>
                          <a:spcPct val="100000"/>
                        </a:lnSpc>
                        <a:spcBef>
                          <a:spcPts val="0"/>
                        </a:spcBef>
                        <a:spcAft>
                          <a:spcPts val="0"/>
                        </a:spcAft>
                        <a:buNone/>
                      </a:pPr>
                      <a:r>
                        <a:rPr lang="en-US" sz="1400" b="1" i="0" u="none" strike="noStrike" cap="none" spc="0" baseline="0" dirty="0">
                          <a:ln>
                            <a:noFill/>
                          </a:ln>
                          <a:solidFill>
                            <a:schemeClr val="bg1"/>
                          </a:solidFill>
                          <a:uFillTx/>
                          <a:latin typeface="Montserrat" pitchFamily="2" charset="77"/>
                          <a:ea typeface="+mn-ea"/>
                          <a:cs typeface="+mn-cs"/>
                        </a:rPr>
                        <a:t>Queen Conch hatchery on Curaçao for natural population recovery</a:t>
                      </a:r>
                      <a:endParaRPr lang="en-US"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€ 420,780</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Curacao Marine Research Center (CMRC)</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19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23/09/2022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22/04/2024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58712">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US" sz="1400" b="0" i="0" u="none" strike="noStrike" cap="none" spc="0" baseline="0" noProof="0" dirty="0">
                          <a:ln>
                            <a:noFill/>
                          </a:ln>
                          <a:solidFill>
                            <a:schemeClr val="tx1"/>
                          </a:solidFill>
                          <a:uFillTx/>
                          <a:latin typeface="Montserrat" pitchFamily="2" charset="77"/>
                          <a:ea typeface="+mn-ea"/>
                          <a:cs typeface="+mn-cs"/>
                          <a:sym typeface="Proxima Nova"/>
                        </a:rPr>
                        <a:t>To conserve and promote the sustainable use of the Queen Conch for Curaçao's sustainable development</a:t>
                      </a:r>
                    </a:p>
                    <a:p>
                      <a:pPr marL="127000" marR="0" lvl="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noProof="0" dirty="0">
                          <a:ln>
                            <a:noFill/>
                          </a:ln>
                          <a:solidFill>
                            <a:schemeClr val="tx1"/>
                          </a:solidFill>
                          <a:uFillTx/>
                          <a:latin typeface="Montserrat" pitchFamily="2" charset="77"/>
                          <a:ea typeface="+mn-ea"/>
                          <a:cs typeface="+mn-cs"/>
                        </a:rPr>
                        <a:t>Restored natural Queen Conch population of Curaçao</a:t>
                      </a: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noProof="0" dirty="0">
                          <a:ln>
                            <a:noFill/>
                          </a:ln>
                          <a:solidFill>
                            <a:schemeClr val="tx1"/>
                          </a:solidFill>
                          <a:uFillTx/>
                          <a:latin typeface="Montserrat" pitchFamily="2" charset="77"/>
                          <a:ea typeface="+mn-ea"/>
                          <a:cs typeface="+mn-cs"/>
                        </a:rPr>
                        <a:t>Development of a financially and ecologically sustainable conch fishery on Curaçao</a:t>
                      </a: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noProof="0" dirty="0">
                          <a:ln>
                            <a:noFill/>
                          </a:ln>
                          <a:solidFill>
                            <a:schemeClr val="tx1"/>
                          </a:solidFill>
                          <a:uFillTx/>
                          <a:latin typeface="Montserrat" pitchFamily="2" charset="77"/>
                          <a:ea typeface="+mn-ea"/>
                          <a:cs typeface="+mn-cs"/>
                        </a:rPr>
                        <a:t>Creation and maintenance of a regional Queen Conch Recovery Network to promote and share information about conch aquaculture and conch fishery regulations with other OCT’s and beyond</a:t>
                      </a:r>
                    </a:p>
                    <a:p>
                      <a:pPr marL="641350" marR="0" indent="-514350" algn="l" rtl="0" latinLnBrk="0">
                        <a:lnSpc>
                          <a:spcPct val="100000"/>
                        </a:lnSpc>
                        <a:spcBef>
                          <a:spcPts val="0"/>
                        </a:spcBef>
                        <a:spcAft>
                          <a:spcPts val="0"/>
                        </a:spcAft>
                        <a:buClrTx/>
                        <a:buSzPct val="100000"/>
                        <a:buAutoNum type="arabicPeriod"/>
                      </a:pPr>
                      <a:r>
                        <a:rPr lang="en-US" sz="1400" b="0" i="0" u="none" strike="noStrike" cap="none" spc="0" baseline="0" noProof="0" dirty="0">
                          <a:ln>
                            <a:noFill/>
                          </a:ln>
                          <a:solidFill>
                            <a:schemeClr val="tx1"/>
                          </a:solidFill>
                          <a:uFillTx/>
                          <a:latin typeface="Montserrat" pitchFamily="2" charset="77"/>
                          <a:ea typeface="+mn-ea"/>
                          <a:cs typeface="+mn-cs"/>
                        </a:rPr>
                        <a:t>Creation of education material on the Queen Conch life cycle and Queen Conch fishery for different audiences</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4776">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Sustainable fisheries</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sp>
        <p:nvSpPr>
          <p:cNvPr id="7" name="Rectangle 6">
            <a:extLst>
              <a:ext uri="{FF2B5EF4-FFF2-40B4-BE49-F238E27FC236}">
                <a16:creationId xmlns:a16="http://schemas.microsoft.com/office/drawing/2014/main" xmlns="" id="{9439A85B-C635-1013-267A-56BC81A0EAD1}"/>
              </a:ext>
            </a:extLst>
          </p:cNvPr>
          <p:cNvSpPr/>
          <p:nvPr/>
        </p:nvSpPr>
        <p:spPr>
          <a:xfrm>
            <a:off x="-4004" y="6004570"/>
            <a:ext cx="12189124" cy="8628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defRPr/>
            </a:pPr>
            <a:endParaRPr lang="en-US" sz="3200" dirty="0">
              <a:solidFill>
                <a:srgbClr val="FFFFFF"/>
              </a:solidFill>
              <a:latin typeface="Helvetica Light"/>
              <a:ea typeface="Helvetica Light"/>
              <a:cs typeface="Helvetica Light"/>
              <a:sym typeface="Helvetica Light"/>
            </a:endParaRPr>
          </a:p>
        </p:txBody>
      </p:sp>
      <p:pic>
        <p:nvPicPr>
          <p:cNvPr id="9" name="Picture 8">
            <a:extLst>
              <a:ext uri="{FF2B5EF4-FFF2-40B4-BE49-F238E27FC236}">
                <a16:creationId xmlns:a16="http://schemas.microsoft.com/office/drawing/2014/main" xmlns="" id="{CE71375B-1166-DDDD-14AF-90A5DE333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89663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603469" y="215412"/>
          <a:ext cx="11264463" cy="5791378"/>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gridSpan="2">
                  <a:txBody>
                    <a:bodyPr/>
                    <a:lstStyle/>
                    <a:p>
                      <a:pPr marL="127000" indent="0" algn="r">
                        <a:buNone/>
                      </a:pPr>
                      <a:r>
                        <a:rPr lang="en-US" sz="2200" dirty="0">
                          <a:latin typeface="Montserrat" pitchFamily="2" charset="77"/>
                        </a:rPr>
                        <a:t>TURKS AND CAICOS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27000" indent="0" algn="ctr">
                        <a:buNone/>
                      </a:pPr>
                      <a:r>
                        <a:rPr lang="en-US" sz="4400" dirty="0">
                          <a:latin typeface="Montserrat" pitchFamily="2" charset="77"/>
                        </a:rPr>
                        <a:t>TURKS AND CAICOS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RES-01/TCI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Sustaining queen conch (</a:t>
                      </a:r>
                      <a:r>
                        <a:rPr lang="en-US" sz="1400" b="1" i="0" u="none" strike="noStrike" cap="none" spc="0" baseline="0" dirty="0" err="1">
                          <a:ln>
                            <a:noFill/>
                          </a:ln>
                          <a:solidFill>
                            <a:schemeClr val="bg1"/>
                          </a:solidFill>
                          <a:uFillTx/>
                          <a:latin typeface="Montserrat" pitchFamily="2" charset="77"/>
                          <a:ea typeface="+mn-ea"/>
                          <a:cs typeface="+mn-cs"/>
                          <a:sym typeface="Proxima Nova"/>
                        </a:rPr>
                        <a:t>Strombus</a:t>
                      </a:r>
                      <a:r>
                        <a:rPr lang="en-US" sz="1400" b="1" i="0" u="none" strike="noStrike" cap="none" spc="0" baseline="0" dirty="0">
                          <a:ln>
                            <a:noFill/>
                          </a:ln>
                          <a:solidFill>
                            <a:schemeClr val="bg1"/>
                          </a:solidFill>
                          <a:uFillTx/>
                          <a:latin typeface="Montserrat" pitchFamily="2" charset="77"/>
                          <a:ea typeface="+mn-ea"/>
                          <a:cs typeface="+mn-cs"/>
                          <a:sym typeface="Proxima Nova"/>
                        </a:rPr>
                        <a:t> gigas) fisheries and livelihoods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in the Turks and Caicos Islands </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€ 364,742</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Implementation completed</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JNCC - Joint Nature Conservation Committee</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20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11/05/2022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10/01/2024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42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noProof="0" dirty="0">
                          <a:ln>
                            <a:noFill/>
                          </a:ln>
                          <a:solidFill>
                            <a:schemeClr val="tx1"/>
                          </a:solidFill>
                          <a:uFillTx/>
                          <a:latin typeface="Montserrat" pitchFamily="2" charset="77"/>
                          <a:ea typeface="+mn-ea"/>
                          <a:cs typeface="+mn-cs"/>
                          <a:sym typeface="Proxima Nova"/>
                        </a:rPr>
                        <a:t>A viable and sustainable queen conch fishery informed by a comprehensive conch abundance survey and improved estimates of sustainable harvest levels sufficient to meet CITES requirements and support local livelihoods</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127000" marR="0" lvl="0" indent="0" algn="l">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In-country knowledge, capabilities and resources in place resulting in improved long-term sustainability and governance in the TCI queen conch fisheries and compliance with the complex requirements of CITES</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954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Sustainable Fisheries</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4" name="Graphic 3">
            <a:extLst>
              <a:ext uri="{FF2B5EF4-FFF2-40B4-BE49-F238E27FC236}">
                <a16:creationId xmlns:a16="http://schemas.microsoft.com/office/drawing/2014/main" xmlns="" id="{59BACDC4-B7E6-E9D8-2C00-A2E165195F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3469" y="215412"/>
            <a:ext cx="1971791" cy="985896"/>
          </a:xfrm>
          <a:prstGeom prst="rect">
            <a:avLst/>
          </a:prstGeom>
        </p:spPr>
      </p:pic>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428909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603469" y="215412"/>
          <a:ext cx="11264463" cy="5535448"/>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gridSpan="2">
                  <a:txBody>
                    <a:bodyPr/>
                    <a:lstStyle/>
                    <a:p>
                      <a:pPr marL="2962275" lvl="8" indent="0" algn="r">
                        <a:buNone/>
                      </a:pPr>
                      <a:r>
                        <a:rPr lang="en-US" sz="2200" dirty="0">
                          <a:latin typeface="Montserrat" pitchFamily="2" charset="77"/>
                        </a:rPr>
                        <a:t>TURKS AND CAICOS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27000" indent="0" algn="ctr">
                        <a:buNone/>
                      </a:pPr>
                      <a:r>
                        <a:rPr lang="en-US" sz="4400" dirty="0">
                          <a:latin typeface="Montserrat" pitchFamily="2" charset="77"/>
                        </a:rPr>
                        <a:t>TURKS AND CAICOS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CVD-FCL-12/TCI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Defining A POST-COVID-19 Resilient Recovery in the Turks And Caicos Islands: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Sustainable Investment in the Future of the Island’s People and Environment</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€ 945,922</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JNCC- Joint Nature Conservation Committee</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22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25/05/2022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24/03/2024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5427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noProof="0" dirty="0">
                          <a:ln>
                            <a:noFill/>
                          </a:ln>
                          <a:solidFill>
                            <a:schemeClr val="tx1"/>
                          </a:solidFill>
                          <a:uFillTx/>
                          <a:latin typeface="Montserrat" pitchFamily="2" charset="77"/>
                          <a:ea typeface="+mn-ea"/>
                          <a:cs typeface="+mn-cs"/>
                          <a:sym typeface="Proxima Nova"/>
                        </a:rPr>
                        <a:t>TCI has the long-term skills and investment streams to support a post-Covid-19 recovery that is economically, socially, and environmentally resilient</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127000" marR="0" lvl="0" indent="0" algn="l">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Sustainable livelihood ventures that simultaneously improve the natural environment and provide opportunities for islanders to establish new skills and revenue streams are demonstrated and can be sustainable beyond the life of the project</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58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Areas of Impact: COVID-19 Recovery &amp; Marine biodiversity protection and restoration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Pandemic Response Support</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4" name="Graphic 3">
            <a:extLst>
              <a:ext uri="{FF2B5EF4-FFF2-40B4-BE49-F238E27FC236}">
                <a16:creationId xmlns:a16="http://schemas.microsoft.com/office/drawing/2014/main" xmlns="" id="{59BACDC4-B7E6-E9D8-2C00-A2E165195F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3469" y="215412"/>
            <a:ext cx="1971791" cy="985896"/>
          </a:xfrm>
          <a:prstGeom prst="rect">
            <a:avLst/>
          </a:prstGeom>
        </p:spPr>
      </p:pic>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415158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F1A4B"/>
        </a:solidFill>
        <a:effectLst/>
      </p:bgPr>
    </p:bg>
    <p:spTree>
      <p:nvGrpSpPr>
        <p:cNvPr id="1" name=""/>
        <p:cNvGrpSpPr/>
        <p:nvPr/>
      </p:nvGrpSpPr>
      <p:grpSpPr>
        <a:xfrm>
          <a:off x="0" y="0"/>
          <a:ext cx="0" cy="0"/>
          <a:chOff x="0" y="0"/>
          <a:chExt cx="0" cy="0"/>
        </a:xfrm>
      </p:grpSpPr>
      <p:sp>
        <p:nvSpPr>
          <p:cNvPr id="78" name="TextBox 78"/>
          <p:cNvSpPr txBox="1"/>
          <p:nvPr/>
        </p:nvSpPr>
        <p:spPr>
          <a:xfrm>
            <a:off x="3551825" y="3221785"/>
            <a:ext cx="5088350" cy="718145"/>
          </a:xfrm>
          <a:prstGeom prst="rect">
            <a:avLst/>
          </a:prstGeom>
        </p:spPr>
        <p:txBody>
          <a:bodyPr wrap="square" lIns="0" tIns="0" rIns="0" bIns="0" rtlCol="0" anchor="t">
            <a:spAutoFit/>
          </a:bodyPr>
          <a:lstStyle/>
          <a:p>
            <a:pPr algn="ctr">
              <a:lnSpc>
                <a:spcPts val="2800"/>
              </a:lnSpc>
              <a:defRPr/>
            </a:pPr>
            <a:r>
              <a:rPr lang="en-GB" sz="2000" b="1" kern="0" dirty="0" smtClean="0">
                <a:solidFill>
                  <a:prstClr val="white"/>
                </a:solidFill>
                <a:latin typeface="Montserrat"/>
                <a:sym typeface="Proxima Nova Medium"/>
              </a:rPr>
              <a:t>Resilience </a:t>
            </a:r>
            <a:r>
              <a:rPr lang="en-GB" sz="2000" b="1" kern="0" dirty="0">
                <a:solidFill>
                  <a:prstClr val="white"/>
                </a:solidFill>
                <a:latin typeface="Montserrat"/>
                <a:sym typeface="Proxima Nova Medium"/>
              </a:rPr>
              <a:t>Portfolio</a:t>
            </a:r>
          </a:p>
          <a:p>
            <a:pPr algn="ctr">
              <a:lnSpc>
                <a:spcPts val="2800"/>
              </a:lnSpc>
              <a:defRPr/>
            </a:pPr>
            <a:endParaRPr lang="en-US" sz="2000" b="1" dirty="0">
              <a:solidFill>
                <a:prstClr val="white"/>
              </a:solidFill>
              <a:highlight>
                <a:srgbClr val="FFFF00"/>
              </a:highlight>
              <a:latin typeface="Montserrat" pitchFamily="2" charset="77"/>
              <a:cs typeface="Arial" panose="020B0604020202020204" pitchFamily="34" charset="0"/>
            </a:endParaRPr>
          </a:p>
        </p:txBody>
      </p:sp>
      <p:pic>
        <p:nvPicPr>
          <p:cNvPr id="83" name="Picture 83">
            <a:extLst>
              <a:ext uri="{FF2B5EF4-FFF2-40B4-BE49-F238E27FC236}">
                <a16:creationId xmlns:a16="http://schemas.microsoft.com/office/drawing/2014/main" xmlns=""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3925" y="2081343"/>
            <a:ext cx="2984151" cy="1119057"/>
          </a:xfrm>
          <a:prstGeom prst="rect">
            <a:avLst/>
          </a:prstGeom>
        </p:spPr>
      </p:pic>
      <p:grpSp>
        <p:nvGrpSpPr>
          <p:cNvPr id="3" name="Group 2">
            <a:extLst>
              <a:ext uri="{FF2B5EF4-FFF2-40B4-BE49-F238E27FC236}">
                <a16:creationId xmlns:a16="http://schemas.microsoft.com/office/drawing/2014/main" xmlns="" id="{CA7D757B-E8E9-5B44-7B2F-90B0B6616B42}"/>
              </a:ext>
            </a:extLst>
          </p:cNvPr>
          <p:cNvGrpSpPr/>
          <p:nvPr/>
        </p:nvGrpSpPr>
        <p:grpSpPr>
          <a:xfrm>
            <a:off x="13138" y="6146800"/>
            <a:ext cx="12178862" cy="711200"/>
            <a:chOff x="13138" y="6146800"/>
            <a:chExt cx="12178862" cy="711200"/>
          </a:xfrm>
        </p:grpSpPr>
        <p:sp>
          <p:nvSpPr>
            <p:cNvPr id="4" name="Rectangle 3">
              <a:extLst>
                <a:ext uri="{FF2B5EF4-FFF2-40B4-BE49-F238E27FC236}">
                  <a16:creationId xmlns:a16="http://schemas.microsoft.com/office/drawing/2014/main" xmlns="" id="{0518B7DC-D32E-B121-C5D2-947E68A19B7E}"/>
                </a:ext>
              </a:extLst>
            </p:cNvPr>
            <p:cNvSpPr/>
            <p:nvPr/>
          </p:nvSpPr>
          <p:spPr>
            <a:xfrm>
              <a:off x="13138" y="6146800"/>
              <a:ext cx="12178862" cy="71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a:extLst>
                <a:ext uri="{FF2B5EF4-FFF2-40B4-BE49-F238E27FC236}">
                  <a16:creationId xmlns:a16="http://schemas.microsoft.com/office/drawing/2014/main" xmlns="" id="{4405D297-C972-D21A-8DEC-337ABBEF86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6146800"/>
              <a:ext cx="7620000" cy="711200"/>
            </a:xfrm>
            <a:prstGeom prst="rect">
              <a:avLst/>
            </a:prstGeom>
          </p:spPr>
        </p:pic>
      </p:grpSp>
    </p:spTree>
    <p:extLst>
      <p:ext uri="{BB962C8B-B14F-4D97-AF65-F5344CB8AC3E}">
        <p14:creationId xmlns:p14="http://schemas.microsoft.com/office/powerpoint/2010/main" val="3063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9C7D85-59A9-A360-BD57-E6FB02212C95}"/>
              </a:ext>
            </a:extLst>
          </p:cNvPr>
          <p:cNvPicPr>
            <a:picLocks noChangeAspect="1"/>
          </p:cNvPicPr>
          <p:nvPr/>
        </p:nvPicPr>
        <p:blipFill>
          <a:blip r:embed="rId3"/>
          <a:stretch>
            <a:fillRect/>
          </a:stretch>
        </p:blipFill>
        <p:spPr>
          <a:xfrm>
            <a:off x="567559" y="276237"/>
            <a:ext cx="1507067" cy="1004712"/>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343723"/>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SINT MAARTEN</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RES-43/SXM</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Fostering Resilient Crisis Management</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€ 1,009,568</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VNG International</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24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01/03/2022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29/02/2024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7932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To improve capacities of government entities in the fields of crisis management, information management and </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human resources and capacities in order to anticipate and adapt to crises</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Improved information sharing between government entities</a:t>
                      </a: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Self-sustain training and education capacities in place and maintained, through a Resource Centre</a:t>
                      </a: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Crisis management capacity strengthened with clear standard operating procedures (SOPs) for various types of crisis (scale, severity, type) that are approved by government for use in real-life crises</a:t>
                      </a: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Shared principles for regional crisis coordination are endorsed</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58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Comprehensive disaster management </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86549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9C7D85-59A9-A360-BD57-E6FB02212C95}"/>
              </a:ext>
            </a:extLst>
          </p:cNvPr>
          <p:cNvPicPr>
            <a:picLocks noChangeAspect="1"/>
          </p:cNvPicPr>
          <p:nvPr/>
        </p:nvPicPr>
        <p:blipFill>
          <a:blip r:embed="rId3"/>
          <a:stretch>
            <a:fillRect/>
          </a:stretch>
        </p:blipFill>
        <p:spPr>
          <a:xfrm>
            <a:off x="567559" y="276237"/>
            <a:ext cx="1507067" cy="1004712"/>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67559" y="260131"/>
          <a:ext cx="11264463" cy="5667536"/>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25745">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SINT MAARTEN</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RES-56/SXM</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51124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Comprehensive Framework for the Operationalization of the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Office of Disaster Management (ODM) based on a Comprehensive Disaster Management Approach</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€ 123,856</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1400" b="0"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lvl="0" indent="0" algn="ctr" defTabSz="18288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rPr>
                        <a:t>Government of Sint Maarten- </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Ministry of General Affairs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47546">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a:ln>
                            <a:noFill/>
                          </a:ln>
                          <a:solidFill>
                            <a:schemeClr val="tx1"/>
                          </a:solidFill>
                          <a:uFillTx/>
                          <a:latin typeface="Montserrat" pitchFamily="2" charset="77"/>
                          <a:ea typeface="+mn-ea"/>
                          <a:cs typeface="+mn-cs"/>
                          <a:sym typeface="Proxima Nova"/>
                        </a:rPr>
                        <a:t>Duration</a:t>
                      </a:r>
                      <a:r>
                        <a:rPr lang="en-US" sz="1400" b="0" i="0" u="none" strike="noStrike" cap="none" spc="0" baseline="0">
                          <a:ln>
                            <a:noFill/>
                          </a:ln>
                          <a:solidFill>
                            <a:schemeClr val="tx1"/>
                          </a:solidFill>
                          <a:uFillTx/>
                          <a:latin typeface="Montserrat" pitchFamily="2" charset="77"/>
                          <a:ea typeface="+mn-ea"/>
                          <a:cs typeface="+mn-cs"/>
                        </a:rPr>
                        <a:t>: 12 months</a:t>
                      </a:r>
                      <a:endParaRPr lang="en-GB" sz="1400" b="0" i="0" u="none" strike="noStrike" cap="none" spc="0" baseline="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Start Date</a:t>
                      </a:r>
                      <a:r>
                        <a:rPr lang="en-US" sz="1400" b="0" i="0" u="none" strike="noStrike" cap="none" spc="0" baseline="0" dirty="0">
                          <a:ln>
                            <a:noFill/>
                          </a:ln>
                          <a:solidFill>
                            <a:schemeClr val="tx1"/>
                          </a:solidFill>
                          <a:uFillTx/>
                          <a:latin typeface="Montserrat" pitchFamily="2" charset="77"/>
                          <a:ea typeface="+mn-ea"/>
                          <a:cs typeface="+mn-cs"/>
                        </a:rPr>
                        <a:t>: 18/03/2023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End Date</a:t>
                      </a:r>
                      <a:r>
                        <a:rPr lang="en-US" sz="1400" b="0" i="0" u="none" strike="noStrike" cap="none" spc="0" baseline="0" dirty="0">
                          <a:ln>
                            <a:noFill/>
                          </a:ln>
                          <a:solidFill>
                            <a:schemeClr val="tx1"/>
                          </a:solidFill>
                          <a:uFillTx/>
                          <a:latin typeface="Montserrat" pitchFamily="2" charset="77"/>
                          <a:ea typeface="+mn-ea"/>
                          <a:cs typeface="+mn-cs"/>
                        </a:rPr>
                        <a:t>: 17/03/2024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47226">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A strengthened policy and institutional framework for comprehensive disaster management in Sint Maarten</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a:lnSpc>
                          <a:spcPct val="100000"/>
                        </a:lnSpc>
                        <a:spcBef>
                          <a:spcPts val="0"/>
                        </a:spcBef>
                        <a:spcAft>
                          <a:spcPts val="0"/>
                        </a:spcAft>
                        <a:buClrTx/>
                        <a:buFontTx/>
                        <a:buNone/>
                      </a:pPr>
                      <a:endParaRPr lang="en-US" sz="1400" b="0" i="0" u="none" strike="noStrike" cap="none" spc="0" baseline="0" dirty="0">
                        <a:ln>
                          <a:noFill/>
                        </a:ln>
                        <a:solidFill>
                          <a:schemeClr val="tx1"/>
                        </a:solidFill>
                        <a:uFillTx/>
                        <a:latin typeface="Montserrat" pitchFamily="2" charset="77"/>
                        <a:ea typeface="+mn-ea"/>
                        <a:cs typeface="+mn-cs"/>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641350" marR="0" lvl="0" indent="-514350" algn="l">
                        <a:lnSpc>
                          <a:spcPct val="100000"/>
                        </a:lnSpc>
                        <a:spcBef>
                          <a:spcPts val="0"/>
                        </a:spcBef>
                        <a:spcAft>
                          <a:spcPts val="0"/>
                        </a:spcAft>
                        <a:buClrTx/>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Draft framework</a:t>
                      </a:r>
                    </a:p>
                    <a:p>
                      <a:pPr marL="641350" marR="0" lvl="0" indent="-514350" algn="l">
                        <a:lnSpc>
                          <a:spcPct val="100000"/>
                        </a:lnSpc>
                        <a:spcBef>
                          <a:spcPts val="0"/>
                        </a:spcBef>
                        <a:spcAft>
                          <a:spcPts val="0"/>
                        </a:spcAft>
                        <a:buClrTx/>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A Roadmap (implementation strategy) prepared and presented, that outlines the steps to be taken to establish and </a:t>
                      </a:r>
                      <a:r>
                        <a:rPr lang="en-US" sz="1400" b="0" i="0" u="none" strike="noStrike" cap="none" spc="0" baseline="0" dirty="0" err="1">
                          <a:ln>
                            <a:noFill/>
                          </a:ln>
                          <a:solidFill>
                            <a:schemeClr val="tx1"/>
                          </a:solidFill>
                          <a:uFillTx/>
                          <a:latin typeface="Montserrat" pitchFamily="2" charset="77"/>
                          <a:ea typeface="+mn-ea"/>
                          <a:cs typeface="+mn-cs"/>
                        </a:rPr>
                        <a:t>operationalise</a:t>
                      </a:r>
                      <a:r>
                        <a:rPr lang="en-US" sz="1400" b="0" i="0" u="none" strike="noStrike" cap="none" spc="0" baseline="0" dirty="0">
                          <a:ln>
                            <a:noFill/>
                          </a:ln>
                          <a:solidFill>
                            <a:schemeClr val="tx1"/>
                          </a:solidFill>
                          <a:uFillTx/>
                          <a:latin typeface="Montserrat" pitchFamily="2" charset="77"/>
                          <a:ea typeface="+mn-ea"/>
                          <a:cs typeface="+mn-cs"/>
                        </a:rPr>
                        <a:t> the physical ODM within 3 years from the date of approval of the Roadmap</a:t>
                      </a:r>
                    </a:p>
                    <a:p>
                      <a:pPr marL="641350" marR="0" lvl="0" indent="-514350" algn="l">
                        <a:lnSpc>
                          <a:spcPct val="100000"/>
                        </a:lnSpc>
                        <a:spcBef>
                          <a:spcPts val="0"/>
                        </a:spcBef>
                        <a:spcAft>
                          <a:spcPts val="0"/>
                        </a:spcAft>
                        <a:buClrTx/>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A Business Plan for the ODM that provides greater levels of detail regarding the specific tasks that are necessary to </a:t>
                      </a:r>
                      <a:r>
                        <a:rPr lang="en-US" sz="1400" b="0" i="0" u="none" strike="noStrike" cap="none" spc="0" baseline="0" dirty="0" err="1">
                          <a:ln>
                            <a:noFill/>
                          </a:ln>
                          <a:solidFill>
                            <a:schemeClr val="tx1"/>
                          </a:solidFill>
                          <a:uFillTx/>
                          <a:latin typeface="Montserrat" pitchFamily="2" charset="77"/>
                          <a:ea typeface="+mn-ea"/>
                          <a:cs typeface="+mn-cs"/>
                        </a:rPr>
                        <a:t>operationalise</a:t>
                      </a:r>
                      <a:r>
                        <a:rPr lang="en-US" sz="1400" b="0" i="0" u="none" strike="noStrike" cap="none" spc="0" baseline="0" dirty="0">
                          <a:ln>
                            <a:noFill/>
                          </a:ln>
                          <a:solidFill>
                            <a:schemeClr val="tx1"/>
                          </a:solidFill>
                          <a:uFillTx/>
                          <a:latin typeface="Montserrat" pitchFamily="2" charset="77"/>
                          <a:ea typeface="+mn-ea"/>
                          <a:cs typeface="+mn-cs"/>
                        </a:rPr>
                        <a:t> the Roadmap</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4997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Comprehensive disaster management</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capacity strengthening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65529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xmlns="" id="{2B1E3549-8B95-A21D-32B3-D402BD42F2C5}"/>
              </a:ext>
            </a:extLst>
          </p:cNvPr>
          <p:cNvPicPr>
            <a:picLocks noChangeAspect="1"/>
          </p:cNvPicPr>
          <p:nvPr/>
        </p:nvPicPr>
        <p:blipFill>
          <a:blip r:embed="rId3"/>
          <a:stretch>
            <a:fillRect/>
          </a:stretch>
        </p:blipFill>
        <p:spPr>
          <a:xfrm>
            <a:off x="638996" y="260131"/>
            <a:ext cx="1874717" cy="940432"/>
          </a:xfrm>
          <a:prstGeom prst="rect">
            <a:avLst/>
          </a:prstGeom>
        </p:spPr>
      </p:pic>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86000" cy="5645578"/>
        </p:xfrm>
        <a:graphic>
          <a:graphicData uri="http://schemas.openxmlformats.org/drawingml/2006/table">
            <a:tbl>
              <a:tblPr firstRow="1" bandRow="1">
                <a:tableStyleId>{5940675A-B579-460E-94D1-54222C63F5DA}</a:tableStyleId>
              </a:tblPr>
              <a:tblGrid>
                <a:gridCol w="3762000">
                  <a:extLst>
                    <a:ext uri="{9D8B030D-6E8A-4147-A177-3AD203B41FA5}">
                      <a16:colId xmlns:a16="http://schemas.microsoft.com/office/drawing/2014/main" xmlns="" val="2562560090"/>
                    </a:ext>
                  </a:extLst>
                </a:gridCol>
                <a:gridCol w="3762000">
                  <a:extLst>
                    <a:ext uri="{9D8B030D-6E8A-4147-A177-3AD203B41FA5}">
                      <a16:colId xmlns:a16="http://schemas.microsoft.com/office/drawing/2014/main" xmlns="" val="557443571"/>
                    </a:ext>
                  </a:extLst>
                </a:gridCol>
                <a:gridCol w="3762000">
                  <a:extLst>
                    <a:ext uri="{9D8B030D-6E8A-4147-A177-3AD203B41FA5}">
                      <a16:colId xmlns:a16="http://schemas.microsoft.com/office/drawing/2014/main" xmlns="" val="2601346121"/>
                    </a:ext>
                  </a:extLst>
                </a:gridCol>
              </a:tblGrid>
              <a:tr h="1174531">
                <a:tc>
                  <a:txBody>
                    <a:bodyPr/>
                    <a:lstStyle/>
                    <a:p>
                      <a:pPr marL="127000" indent="0">
                        <a:buNone/>
                      </a:pPr>
                      <a:endParaRPr lang="en-GB" sz="1000" noProof="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GB" sz="2200" noProof="0" dirty="0">
                          <a:latin typeface="Montserrat" pitchFamily="2" charset="77"/>
                        </a:rPr>
                        <a:t>ANGUILLA</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0" dirty="0">
                          <a:ln>
                            <a:noFill/>
                          </a:ln>
                          <a:solidFill>
                            <a:schemeClr val="tx1"/>
                          </a:solidFill>
                          <a:uFillTx/>
                          <a:latin typeface="Montserrat" pitchFamily="2" charset="77"/>
                          <a:ea typeface="+mn-ea"/>
                          <a:cs typeface="+mn-cs"/>
                          <a:sym typeface="Proxima Nova"/>
                        </a:rPr>
                        <a:t>RES-02/ANG</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540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Transforming Anguilla’s Marine Parks: </a:t>
                      </a:r>
                    </a:p>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Institutionalising sustainable and collaborative management solutions</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€ 592,894</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Anguilla National Trust</a:t>
                      </a:r>
                    </a:p>
                  </a:txBody>
                  <a:tcPr marL="45720" marR="45720" marT="22860" marB="228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Duration: 26 months</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Start Date: 22/02/2022</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End Date: 21/04/2024</a:t>
                      </a:r>
                    </a:p>
                  </a:txBody>
                  <a:tcPr marL="45720" marR="45720" marT="22860" marB="22860" anchor="ctr"/>
                </a:tc>
                <a:extLst>
                  <a:ext uri="{0D108BD9-81ED-4DB2-BD59-A6C34878D82A}">
                    <a16:rowId xmlns:a16="http://schemas.microsoft.com/office/drawing/2014/main" xmlns="" val="2441054998"/>
                  </a:ext>
                </a:extLst>
              </a:tr>
              <a:tr h="2160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The protection and sustainable use of Anguilla’s coastal and marine habitats and biodiversity through an integrated, collaborative management approach</a:t>
                      </a:r>
                    </a:p>
                    <a:p>
                      <a:pPr marL="127000" marR="0" indent="0" algn="ctr" defTabSz="825500" rtl="0" latinLnBrk="0">
                        <a:lnSpc>
                          <a:spcPct val="100000"/>
                        </a:lnSpc>
                        <a:spcBef>
                          <a:spcPts val="0"/>
                        </a:spcBef>
                        <a:spcAft>
                          <a:spcPts val="0"/>
                        </a:spcAft>
                        <a:buClrTx/>
                        <a:buSzPct val="100000"/>
                        <a:buFontTx/>
                        <a:buNone/>
                        <a:tabLst/>
                      </a:pP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GB" sz="1400" b="0" i="0" u="none" strike="noStrike" cap="none" spc="0" baseline="0" noProof="0" dirty="0">
                          <a:ln>
                            <a:noFill/>
                          </a:ln>
                          <a:solidFill>
                            <a:schemeClr val="tx1"/>
                          </a:solidFill>
                          <a:uFillTx/>
                          <a:latin typeface="Montserrat" pitchFamily="2" charset="77"/>
                        </a:rPr>
                        <a:t>TO ACHIEVE:</a:t>
                      </a:r>
                      <a:endParaRPr lang="en-GB" sz="1400" b="0" i="0" u="none" strike="noStrike" cap="none" spc="0" baseline="0" noProof="0" dirty="0">
                        <a:ln>
                          <a:noFill/>
                        </a:ln>
                        <a:uFillTx/>
                        <a:latin typeface="Montserrat" pitchFamily="2" charset="77"/>
                      </a:endParaRPr>
                    </a:p>
                    <a:p>
                      <a:pPr marL="127000" marR="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Transformation of Anguilla’s marine park system from paper park status to an effective, financially-sustainable network based on already-tested collaborative management approaches</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936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Area of Impact: Protected Area Management / Innovative Finance</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rPr>
                        <a:t>Entry Point: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049328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9C7D85-59A9-A360-BD57-E6FB02212C95}"/>
              </a:ext>
            </a:extLst>
          </p:cNvPr>
          <p:cNvPicPr>
            <a:picLocks noChangeAspect="1"/>
          </p:cNvPicPr>
          <p:nvPr/>
        </p:nvPicPr>
        <p:blipFill>
          <a:blip r:embed="rId3"/>
          <a:stretch>
            <a:fillRect/>
          </a:stretch>
        </p:blipFill>
        <p:spPr>
          <a:xfrm>
            <a:off x="567559" y="276237"/>
            <a:ext cx="1507067" cy="1004712"/>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67559" y="260131"/>
          <a:ext cx="11264463" cy="5572806"/>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SINT MAARTEN</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a:ln>
                            <a:noFill/>
                          </a:ln>
                          <a:solidFill>
                            <a:schemeClr val="tx1"/>
                          </a:solidFill>
                          <a:uFillTx/>
                          <a:latin typeface="Montserrat" pitchFamily="2" charset="77"/>
                          <a:ea typeface="+mn-ea"/>
                          <a:cs typeface="+mn-cs"/>
                          <a:sym typeface="Proxima Nova"/>
                        </a:rPr>
                        <a:t>RES-53/SXM</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Establishing the Design, Operations and Maintenance of an Early Warning System in St. Maarten</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€ 316,790</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lvl="0" indent="0" algn="ctr" defTabSz="18288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rPr>
                        <a:t>Government of Sint Maarten- </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The </a:t>
                      </a:r>
                      <a:r>
                        <a:rPr lang="en-US" sz="1400" b="0" i="0" u="none" strike="noStrike" cap="none" spc="0" baseline="0" dirty="0">
                          <a:ln>
                            <a:noFill/>
                          </a:ln>
                          <a:solidFill>
                            <a:schemeClr val="tx1"/>
                          </a:solidFill>
                          <a:uFillTx/>
                          <a:latin typeface="Montserrat" pitchFamily="2" charset="77"/>
                          <a:ea typeface="+mn-ea"/>
                          <a:cs typeface="+mn-cs"/>
                          <a:sym typeface="Proxima Nova"/>
                        </a:rPr>
                        <a:t>Ministry </a:t>
                      </a:r>
                      <a:r>
                        <a:rPr lang="en-US" sz="1400" b="0" i="0" u="none" strike="noStrike" cap="none" spc="0" baseline="0" dirty="0">
                          <a:ln>
                            <a:noFill/>
                          </a:ln>
                          <a:solidFill>
                            <a:schemeClr val="tx1"/>
                          </a:solidFill>
                          <a:uFillTx/>
                          <a:latin typeface="Montserrat" pitchFamily="2" charset="77"/>
                          <a:ea typeface="+mn-ea"/>
                          <a:cs typeface="+mn-cs"/>
                        </a:rPr>
                        <a:t>of General Affairs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Duration: 13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22/03/2023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End Date: 21/04/2024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7932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None/>
                      </a:pPr>
                      <a:r>
                        <a:rPr lang="en-US" sz="1400" b="0" i="0" u="none" strike="noStrike" cap="none" spc="0" baseline="0" dirty="0">
                          <a:ln>
                            <a:noFill/>
                          </a:ln>
                          <a:solidFill>
                            <a:schemeClr val="tx1"/>
                          </a:solidFill>
                          <a:uFillTx/>
                          <a:latin typeface="Montserrat" pitchFamily="2" charset="77"/>
                          <a:ea typeface="+mn-ea"/>
                          <a:cs typeface="+mn-cs"/>
                        </a:rPr>
                        <a:t>Building the foundations and capacities for a comprehensive EWS and enhancing warning dissemination</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ea typeface="+mn-ea"/>
                          <a:cs typeface="+mn-cs"/>
                          <a:sym typeface="Proxima Nova"/>
                        </a:rPr>
                        <a:t>TO ACHIEVE:</a:t>
                      </a:r>
                    </a:p>
                    <a:p>
                      <a:pPr marL="641350" marR="0" indent="-514350" algn="l" rtl="0" latinLnBrk="0">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Comprehensive Governance and Operational Frameworks for EWS developed</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Common Alerting Protocols for a multi-hazard EWS developed</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Standard messaging content for use in the EWS Framework, along with awareness methods</a:t>
                      </a: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Institutional capacity to establish and use the CAP and frameworks in times of crisis</a:t>
                      </a: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Feasibility study with recommendations for a cost-effective mass notification public warning system, including technology and equipment specifications, training and legislative requirements and financial consequences</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701523">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Early warning systems </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capacity strengthening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015211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0D73296-3828-1031-58A5-23CF11BE7E0F}"/>
              </a:ext>
            </a:extLst>
          </p:cNvPr>
          <p:cNvPicPr>
            <a:picLocks noChangeAspect="1"/>
          </p:cNvPicPr>
          <p:nvPr/>
        </p:nvPicPr>
        <p:blipFill>
          <a:blip r:embed="rId3"/>
          <a:stretch>
            <a:fillRect/>
          </a:stretch>
        </p:blipFill>
        <p:spPr>
          <a:xfrm>
            <a:off x="567559" y="200865"/>
            <a:ext cx="1498308" cy="994481"/>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62227"/>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ARUBA</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RES-50/AUA</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Aruba’s Public Safety and Early Warning System (EWS)</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€ 904,627</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Crisis Management Office Aruba</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18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07/02/2023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06/08/2024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r>
                        <a:rPr lang="en-US" sz="1400" b="0" i="0" u="none" strike="noStrike" cap="none" spc="0" baseline="0" dirty="0">
                          <a:ln>
                            <a:noFill/>
                          </a:ln>
                          <a:solidFill>
                            <a:schemeClr val="tx1"/>
                          </a:solidFill>
                          <a:uFillTx/>
                          <a:latin typeface="Montserrat" pitchFamily="2" charset="77"/>
                          <a:ea typeface="+mn-ea"/>
                          <a:cs typeface="+mn-cs"/>
                        </a:rPr>
                        <a:t> </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Improved technological and human capacity within Aruba to support comprehensive disaster management, specifically in the area of early warning systems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National Common Alerting Protocol-based system developed and integrated into crisis management systems</a:t>
                      </a: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Capacity within key sectors to use Aruba’s Incident Management System in times of crisis developed</a:t>
                      </a: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Installation of a Public Address and Voice Alarm System (PAVA) in five locations</a:t>
                      </a: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Public Awareness Campaign designed</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8681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Early warning systems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capacity strengthening and technology integration</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60382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675587"/>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ANGUILLA</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a:ln>
                            <a:noFill/>
                          </a:ln>
                          <a:solidFill>
                            <a:schemeClr val="tx1"/>
                          </a:solidFill>
                          <a:uFillTx/>
                          <a:latin typeface="Montserrat" pitchFamily="2" charset="77"/>
                          <a:ea typeface="+mn-ea"/>
                          <a:cs typeface="+mn-cs"/>
                          <a:sym typeface="Proxima Nova"/>
                        </a:rPr>
                        <a:t>CVD-FCL-01/ANG</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Building Resilience within the Anguilla Education Sector Against Disasters</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€ 545,758</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Government of Anguilla - Ministry of Home Affairs &amp; Education</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24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20/04/2022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19/04/2024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 more resilient education sector in Anguilla, one which has the capacity to recover quickly from disasters like COVID-19 and Hurricane Irma and resume the teaching and learning process</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Education Management Information System (EMIS) in use by all education institutions</a:t>
                      </a: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Standard national E-Learning Platform for blending learning and mitigating disasters</a:t>
                      </a: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Education Sector Disaster Contingency Plan approved by Executive Council</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8681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Resilient Education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 &amp; technology integration</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8" name="Picture 7" descr="Logo&#10;&#10;Description automatically generated">
            <a:extLst>
              <a:ext uri="{FF2B5EF4-FFF2-40B4-BE49-F238E27FC236}">
                <a16:creationId xmlns:a16="http://schemas.microsoft.com/office/drawing/2014/main" xmlns="" id="{2B1E3549-8B95-A21D-32B3-D402BD42F2C5}"/>
              </a:ext>
            </a:extLst>
          </p:cNvPr>
          <p:cNvPicPr>
            <a:picLocks noChangeAspect="1"/>
          </p:cNvPicPr>
          <p:nvPr/>
        </p:nvPicPr>
        <p:blipFill>
          <a:blip r:embed="rId3"/>
          <a:stretch>
            <a:fillRect/>
          </a:stretch>
        </p:blipFill>
        <p:spPr>
          <a:xfrm>
            <a:off x="567559" y="260131"/>
            <a:ext cx="1874717" cy="940432"/>
          </a:xfrm>
          <a:prstGeom prst="rect">
            <a:avLst/>
          </a:prstGeom>
        </p:spPr>
      </p:pic>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5653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D683CC2-0A7A-4655-6905-A02F0DE6E8C0}"/>
              </a:ext>
            </a:extLst>
          </p:cNvPr>
          <p:cNvPicPr>
            <a:picLocks noChangeAspect="1"/>
          </p:cNvPicPr>
          <p:nvPr/>
        </p:nvPicPr>
        <p:blipFill>
          <a:blip r:embed="rId3"/>
          <a:stretch>
            <a:fillRect/>
          </a:stretch>
        </p:blipFill>
        <p:spPr>
          <a:xfrm>
            <a:off x="567559" y="260132"/>
            <a:ext cx="1874718" cy="938898"/>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753763"/>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MONTSERRAT</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CVD-FCL-07/MNI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COVID-19 Response in the Education Sector</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€ 282,692</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1400" b="0"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Government of Montserrat - Ministry of Education, Youth Affairs and Sports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19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17/09/2022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16/04/2024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376000">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endParaRPr lang="en-US" sz="1400" b="0" i="0" u="none" strike="noStrike" cap="none" spc="0" baseline="0" dirty="0">
                        <a:ln>
                          <a:noFill/>
                        </a:ln>
                        <a:solidFill>
                          <a:schemeClr val="tx1"/>
                        </a:solidFill>
                        <a:uFillTx/>
                        <a:latin typeface="Montserrat" pitchFamily="2" charset="77"/>
                        <a:ea typeface="+mn-ea"/>
                        <a:cs typeface="+mn-cs"/>
                      </a:endParaRPr>
                    </a:p>
                    <a:p>
                      <a:pPr marL="127000" marR="0" lvl="0" indent="0" algn="ctr" defTabSz="825500">
                        <a:lnSpc>
                          <a:spcPct val="100000"/>
                        </a:lnSpc>
                        <a:spcBef>
                          <a:spcPts val="0"/>
                        </a:spcBef>
                        <a:spcAft>
                          <a:spcPts val="0"/>
                        </a:spcAft>
                        <a:buClrTx/>
                        <a:buFontTx/>
                        <a:buNone/>
                        <a:tabLst/>
                      </a:pPr>
                      <a:r>
                        <a:rPr lang="en-US" sz="1400" b="0" i="0" u="none" strike="noStrike" cap="none" spc="0" baseline="0" noProof="0" dirty="0">
                          <a:ln>
                            <a:noFill/>
                          </a:ln>
                          <a:solidFill>
                            <a:schemeClr val="tx1"/>
                          </a:solidFill>
                          <a:uFillTx/>
                          <a:latin typeface="Montserrat" pitchFamily="2" charset="77"/>
                          <a:ea typeface="+mn-ea"/>
                          <a:cs typeface="+mn-cs"/>
                        </a:rPr>
                        <a:t>To increase</a:t>
                      </a:r>
                      <a:r>
                        <a:rPr lang="en-US" sz="1400" b="0" i="0" u="none" strike="noStrike" cap="none" spc="0" baseline="0" noProof="0" dirty="0">
                          <a:ln>
                            <a:noFill/>
                          </a:ln>
                          <a:solidFill>
                            <a:schemeClr val="tx1"/>
                          </a:solidFill>
                          <a:uFillTx/>
                          <a:latin typeface="Montserrat" pitchFamily="2" charset="77"/>
                          <a:ea typeface="+mn-ea"/>
                          <a:cs typeface="+mn-cs"/>
                          <a:sym typeface="Proxima Nova"/>
                        </a:rPr>
                        <a:t> the resilience of the education system to disasters by establishing an effective and user-friendly system for remote delivery</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a:lnSpc>
                          <a:spcPct val="100000"/>
                        </a:lnSpc>
                        <a:spcBef>
                          <a:spcPts val="0"/>
                        </a:spcBef>
                        <a:spcAft>
                          <a:spcPts val="0"/>
                        </a:spcAft>
                        <a:buClrTx/>
                        <a:buFontTx/>
                        <a:buNone/>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641350" marR="0" lvl="0" indent="-514350" algn="l">
                        <a:lnSpc>
                          <a:spcPct val="100000"/>
                        </a:lnSpc>
                        <a:spcBef>
                          <a:spcPts val="0"/>
                        </a:spcBef>
                        <a:spcAft>
                          <a:spcPts val="0"/>
                        </a:spcAft>
                        <a:buClrTx/>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Increased</a:t>
                      </a:r>
                      <a:r>
                        <a:rPr lang="en-US" sz="1400" b="0" i="0" u="none" strike="noStrike" cap="none" spc="0" baseline="0" dirty="0">
                          <a:ln>
                            <a:noFill/>
                          </a:ln>
                          <a:solidFill>
                            <a:schemeClr val="tx1"/>
                          </a:solidFill>
                          <a:uFillTx/>
                          <a:latin typeface="Montserrat" pitchFamily="2" charset="77"/>
                          <a:ea typeface="+mn-ea"/>
                          <a:cs typeface="+mn-cs"/>
                          <a:sym typeface="Proxima Nova"/>
                        </a:rPr>
                        <a:t> access to e-learning options by local students</a:t>
                      </a:r>
                      <a:r>
                        <a:rPr lang="en-US" sz="1400" b="0" i="0" u="none" strike="noStrike" cap="none" spc="0" baseline="0" dirty="0">
                          <a:ln>
                            <a:noFill/>
                          </a:ln>
                          <a:solidFill>
                            <a:schemeClr val="tx1"/>
                          </a:solidFill>
                          <a:uFillTx/>
                          <a:latin typeface="Montserrat" pitchFamily="2" charset="77"/>
                          <a:ea typeface="+mn-ea"/>
                          <a:cs typeface="+mn-cs"/>
                        </a:rPr>
                        <a:t> -</a:t>
                      </a:r>
                      <a:r>
                        <a:rPr lang="en-US" sz="1400" b="0" i="0" u="none" strike="noStrike" cap="none" spc="0" baseline="0" dirty="0">
                          <a:ln>
                            <a:noFill/>
                          </a:ln>
                          <a:solidFill>
                            <a:schemeClr val="tx1"/>
                          </a:solidFill>
                          <a:uFillTx/>
                          <a:latin typeface="Montserrat" pitchFamily="2" charset="77"/>
                          <a:ea typeface="+mn-ea"/>
                          <a:cs typeface="+mn-cs"/>
                          <a:sym typeface="Proxima Nova"/>
                        </a:rPr>
                        <a:t> </a:t>
                      </a:r>
                      <a:r>
                        <a:rPr lang="en-US" sz="1400" b="0" i="0" u="none" strike="noStrike" cap="none" spc="0" baseline="0" dirty="0">
                          <a:ln>
                            <a:noFill/>
                          </a:ln>
                          <a:solidFill>
                            <a:schemeClr val="tx1"/>
                          </a:solidFill>
                          <a:uFillTx/>
                          <a:latin typeface="Montserrat" pitchFamily="2" charset="77"/>
                          <a:ea typeface="+mn-ea"/>
                          <a:cs typeface="+mn-cs"/>
                        </a:rPr>
                        <a:t>student/teacher laptop loan </a:t>
                      </a:r>
                      <a:r>
                        <a:rPr lang="en-US" sz="1400" b="0" i="0" u="none" strike="noStrike" cap="none" spc="0" baseline="0" dirty="0" err="1">
                          <a:ln>
                            <a:noFill/>
                          </a:ln>
                          <a:solidFill>
                            <a:schemeClr val="tx1"/>
                          </a:solidFill>
                          <a:uFillTx/>
                          <a:latin typeface="Montserrat" pitchFamily="2" charset="77"/>
                          <a:ea typeface="+mn-ea"/>
                          <a:cs typeface="+mn-cs"/>
                        </a:rPr>
                        <a:t>programme</a:t>
                      </a:r>
                      <a:r>
                        <a:rPr lang="en-US" sz="1400" b="0" i="0" u="none" strike="noStrike" cap="none" spc="0" baseline="0" dirty="0">
                          <a:ln>
                            <a:noFill/>
                          </a:ln>
                          <a:solidFill>
                            <a:schemeClr val="tx1"/>
                          </a:solidFill>
                          <a:uFillTx/>
                          <a:latin typeface="Montserrat" pitchFamily="2" charset="77"/>
                          <a:ea typeface="+mn-ea"/>
                          <a:cs typeface="+mn-cs"/>
                        </a:rPr>
                        <a:t>; remodeled computer labs for the secondary school and Community College</a:t>
                      </a:r>
                    </a:p>
                    <a:p>
                      <a:pPr marL="641350" marR="0" lvl="0" indent="-514350" algn="l">
                        <a:lnSpc>
                          <a:spcPct val="100000"/>
                        </a:lnSpc>
                        <a:spcBef>
                          <a:spcPts val="0"/>
                        </a:spcBef>
                        <a:spcAft>
                          <a:spcPts val="0"/>
                        </a:spcAft>
                        <a:buClrTx/>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Increased teacher participation in the delivery of e-learning options</a:t>
                      </a:r>
                      <a:r>
                        <a:rPr lang="en-US" sz="1400" b="0" i="0" u="none" strike="noStrike" cap="none" spc="0" baseline="0" dirty="0">
                          <a:ln>
                            <a:noFill/>
                          </a:ln>
                          <a:solidFill>
                            <a:schemeClr val="tx1"/>
                          </a:solidFill>
                          <a:uFillTx/>
                          <a:latin typeface="Montserrat" pitchFamily="2" charset="77"/>
                          <a:ea typeface="+mn-ea"/>
                          <a:cs typeface="+mn-cs"/>
                        </a:rPr>
                        <a:t>, through tailored training</a:t>
                      </a:r>
                    </a:p>
                    <a:p>
                      <a:pPr marL="641350" marR="0" lvl="0" indent="-514350" algn="l">
                        <a:lnSpc>
                          <a:spcPct val="100000"/>
                        </a:lnSpc>
                        <a:spcBef>
                          <a:spcPts val="0"/>
                        </a:spcBef>
                        <a:spcAft>
                          <a:spcPts val="0"/>
                        </a:spcAft>
                        <a:buClrTx/>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EMIS developed and operational incl. </a:t>
                      </a:r>
                      <a:r>
                        <a:rPr lang="en-US" sz="1400" b="0" i="0" u="none" strike="noStrike" cap="none" spc="0" baseline="0" noProof="0" dirty="0">
                          <a:ln>
                            <a:noFill/>
                          </a:ln>
                          <a:solidFill>
                            <a:schemeClr val="tx1"/>
                          </a:solidFill>
                          <a:uFillTx/>
                          <a:latin typeface="Montserrat" pitchFamily="2" charset="77"/>
                        </a:rPr>
                        <a:t>Increase electronic management of school KPI- grades, attendance, progression</a:t>
                      </a:r>
                      <a:endParaRPr lang="en-US" sz="14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Facilitation of 100% e-testing modality for external exams</a:t>
                      </a:r>
                      <a:endParaRPr lang="en-US" sz="1400" b="0" i="0" u="none" strike="noStrike" cap="none" spc="0" baseline="0" dirty="0">
                        <a:ln>
                          <a:noFill/>
                        </a:ln>
                        <a:solidFill>
                          <a:schemeClr val="tx1"/>
                        </a:solidFill>
                        <a:uFillTx/>
                        <a:latin typeface="Montserrat" pitchFamily="2" charset="77"/>
                        <a:ea typeface="+mn-ea"/>
                        <a:cs typeface="+mn-cs"/>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58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Resilient Education &amp; COVID-19 Resilience</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 Entry Point: Technology integration and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56698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lag of British Virgin Islands">
            <a:extLst>
              <a:ext uri="{FF2B5EF4-FFF2-40B4-BE49-F238E27FC236}">
                <a16:creationId xmlns:a16="http://schemas.microsoft.com/office/drawing/2014/main" xmlns="" id="{3B0D8A5A-0B42-1AAB-CC64-E10A3FA41ED8}"/>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GB" sz="900">
              <a:solidFill>
                <a:prstClr val="black"/>
              </a:solidFill>
            </a:endParaRPr>
          </a:p>
        </p:txBody>
      </p:sp>
      <p:pic>
        <p:nvPicPr>
          <p:cNvPr id="3" name="Picture 2">
            <a:extLst>
              <a:ext uri="{FF2B5EF4-FFF2-40B4-BE49-F238E27FC236}">
                <a16:creationId xmlns:a16="http://schemas.microsoft.com/office/drawing/2014/main" xmlns="" id="{1FE1C135-5C3F-D6CB-3F12-A99F4A995BFA}"/>
              </a:ext>
            </a:extLst>
          </p:cNvPr>
          <p:cNvPicPr>
            <a:picLocks noChangeAspect="1"/>
          </p:cNvPicPr>
          <p:nvPr/>
        </p:nvPicPr>
        <p:blipFill>
          <a:blip r:embed="rId3"/>
          <a:stretch>
            <a:fillRect/>
          </a:stretch>
        </p:blipFill>
        <p:spPr>
          <a:xfrm>
            <a:off x="638996" y="281251"/>
            <a:ext cx="1874717" cy="940432"/>
          </a:xfrm>
          <a:prstGeom prst="rect">
            <a:avLst/>
          </a:prstGeom>
        </p:spPr>
      </p:pic>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2"/>
          <a:ext cx="11264463" cy="5720369"/>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982893">
                <a:tc>
                  <a:txBody>
                    <a:bodyPr/>
                    <a:lstStyle/>
                    <a:p>
                      <a:pPr marL="127000" indent="0">
                        <a:buNone/>
                      </a:pPr>
                      <a:endParaRPr lang="en-GB" sz="1000" dirty="0"/>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BRITISH VIRGIN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RES-45/BVI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519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BVI SMART © Initiative - SMART Schools</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€ 1,310,448</a:t>
                      </a:r>
                    </a:p>
                  </a:txBody>
                  <a:tcPr marL="45720" marR="45720" marT="22860" marB="22860">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Ministry of Education</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49406">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20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11/11/2022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10/07/2024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628644">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The SMART School initiative aims to create a safer, healthier and greener learning environment and educational experience for all students to enhance disaster management preparedness and resiliency throughout the territory</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r>
                        <a:rPr lang="en-US" sz="1400" b="0" i="0" u="none" strike="noStrike" cap="none" spc="0" baseline="0" noProof="0" dirty="0">
                          <a:ln>
                            <a:noFill/>
                          </a:ln>
                          <a:solidFill>
                            <a:schemeClr val="tx1"/>
                          </a:solidFill>
                          <a:uFillTx/>
                          <a:latin typeface="Montserrat" pitchFamily="2" charset="77"/>
                          <a:sym typeface="Proxima Nova"/>
                        </a:rPr>
                        <a:t>:</a:t>
                      </a:r>
                      <a:endParaRPr lang="en-US" sz="14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Disaster preparedness: Teachers trained in SERT and Basic First Aid; DRM plans, templates and policy updated</a:t>
                      </a:r>
                    </a:p>
                    <a:p>
                      <a:pPr marL="641350" marR="0" lvl="0" indent="-514350" algn="l" defTabSz="825500" rtl="0" eaLnBrk="1" fontAlgn="auto" latinLnBrk="0" hangingPunct="1">
                        <a:lnSpc>
                          <a:spcPct val="100000"/>
                        </a:lnSpc>
                        <a:spcBef>
                          <a:spcPts val="0"/>
                        </a:spcBef>
                        <a:spcAft>
                          <a:spcPts val="0"/>
                        </a:spcAft>
                        <a:buClrTx/>
                        <a:buSzPct val="100000"/>
                        <a:buFontTx/>
                        <a:buAutoNum type="arabicPeriod"/>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Health and Environment: School gardens and green spaces; vector control &amp; waste management measures; water education, water systems and eco-cleaning; coastal resilience-building activities</a:t>
                      </a:r>
                    </a:p>
                    <a:p>
                      <a:pPr marL="641350" marR="0" indent="-514350" algn="l" rtl="0" latinLnBrk="0">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Energy: Efficiency measures for energy conservation</a:t>
                      </a: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Public education and awareness-raising campaign around climate change and adaptation; online resource library; minor improvements/repairs to facilities to achieve SAFE standards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3503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Resilient Education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 &amp; education and awareness raising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86409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67559" y="260131"/>
          <a:ext cx="11264463" cy="5345690"/>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CAYMAN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a:ln>
                            <a:noFill/>
                          </a:ln>
                          <a:solidFill>
                            <a:schemeClr val="tx1"/>
                          </a:solidFill>
                          <a:uFillTx/>
                          <a:latin typeface="Montserrat" pitchFamily="2" charset="77"/>
                          <a:ea typeface="+mn-ea"/>
                          <a:cs typeface="+mn-cs"/>
                          <a:sym typeface="Proxima Nova"/>
                        </a:rPr>
                        <a:t>RES-30/CAY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RISE (Resilience Initiative for Students and Educators)</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€ 415,280</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Cayman Islands Red Cross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a:ln>
                            <a:noFill/>
                          </a:ln>
                          <a:solidFill>
                            <a:schemeClr val="tx1"/>
                          </a:solidFill>
                          <a:uFillTx/>
                          <a:latin typeface="Montserrat" pitchFamily="2" charset="77"/>
                          <a:ea typeface="+mn-ea"/>
                          <a:cs typeface="+mn-cs"/>
                          <a:sym typeface="Proxima Nova"/>
                        </a:rPr>
                        <a:t>Duration: 18 months</a:t>
                      </a:r>
                      <a:endParaRPr lang="en-GB" sz="1400" b="0" i="0" u="none" strike="noStrike" cap="none" spc="0" baseline="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25/10/2022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24/04/2024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7932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Primary school children are equipped with age-appropriate knowledge and tangible skills to prepare</a:t>
                      </a:r>
                      <a:r>
                        <a:rPr lang="en-US" sz="1400" b="0" i="0" u="none" strike="noStrike" cap="none" spc="0" baseline="0" dirty="0">
                          <a:ln>
                            <a:noFill/>
                          </a:ln>
                          <a:solidFill>
                            <a:schemeClr val="tx1"/>
                          </a:solidFill>
                          <a:uFillTx/>
                          <a:latin typeface="Montserrat" pitchFamily="2" charset="77"/>
                          <a:ea typeface="+mn-ea"/>
                          <a:cs typeface="+mn-cs"/>
                        </a:rPr>
                        <a:t> </a:t>
                      </a:r>
                      <a:r>
                        <a:rPr lang="en-US" sz="1400" b="0" i="0" u="none" strike="noStrike" cap="none" spc="0" baseline="0" dirty="0">
                          <a:ln>
                            <a:noFill/>
                          </a:ln>
                          <a:solidFill>
                            <a:schemeClr val="tx1"/>
                          </a:solidFill>
                          <a:uFillTx/>
                          <a:latin typeface="Montserrat" pitchFamily="2" charset="77"/>
                          <a:ea typeface="+mn-ea"/>
                          <a:cs typeface="+mn-cs"/>
                          <a:sym typeface="Proxima Nova"/>
                        </a:rPr>
                        <a:t>for and respond to hazards and disasters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641350" marR="0" indent="-514350" algn="l" rtl="0" latinLnBrk="0">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Primary school children can identify good hygiene measures, body safety rules and how to get help if needed</a:t>
                      </a:r>
                    </a:p>
                    <a:p>
                      <a:pPr marL="641350" marR="0" lvl="0" indent="-514350" algn="l" defTabSz="825500" rtl="0" eaLnBrk="1" fontAlgn="auto" latinLnBrk="0" hangingPunct="1">
                        <a:lnSpc>
                          <a:spcPct val="100000"/>
                        </a:lnSpc>
                        <a:spcBef>
                          <a:spcPts val="0"/>
                        </a:spcBef>
                        <a:spcAft>
                          <a:spcPts val="0"/>
                        </a:spcAft>
                        <a:buClrTx/>
                        <a:buSzPct val="100000"/>
                        <a:buFontTx/>
                        <a:buAutoNum type="arabicPeriod"/>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Children can identify feelings and emotions and are able to seek emotional support from safe adults</a:t>
                      </a:r>
                    </a:p>
                    <a:p>
                      <a:pPr marL="641350" marR="0" indent="-514350" algn="l" rtl="0" latinLnBrk="0">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sym typeface="Proxima Nova"/>
                        </a:rPr>
                        <a:t>Age-appropriate knowledge of first aid</a:t>
                      </a:r>
                    </a:p>
                    <a:p>
                      <a:pPr marL="641350" marR="0" indent="-514350" algn="l" defTabSz="825500" rtl="0" latinLnBrk="0">
                        <a:lnSpc>
                          <a:spcPct val="100000"/>
                        </a:lnSpc>
                        <a:spcBef>
                          <a:spcPts val="0"/>
                        </a:spcBef>
                        <a:spcAft>
                          <a:spcPts val="0"/>
                        </a:spcAft>
                        <a:buClrTx/>
                        <a:buSzPct val="100000"/>
                        <a:buFontTx/>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Primary school staff and leadership are empowered to deliver resilience lessons in a consistent and timely manner over the course of the school year</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7767">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Resilient Education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 &amp; education and awareness raising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254666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9B008A1-ACD7-3D46-8564-867EB71B0B3B}"/>
              </a:ext>
            </a:extLst>
          </p:cNvPr>
          <p:cNvSpPr/>
          <p:nvPr/>
        </p:nvSpPr>
        <p:spPr>
          <a:xfrm>
            <a:off x="0" y="6236443"/>
            <a:ext cx="12192000" cy="297517"/>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dirty="0">
              <a:solidFill>
                <a:srgbClr val="FFFFFF"/>
              </a:solidFill>
              <a:latin typeface="Helvetica Light"/>
              <a:ea typeface="Helvetica Light"/>
              <a:cs typeface="Helvetica Light"/>
              <a:sym typeface="Helvetica Light"/>
            </a:endParaRPr>
          </a:p>
        </p:txBody>
      </p:sp>
      <p:pic>
        <p:nvPicPr>
          <p:cNvPr id="2" name="Picture 1">
            <a:extLst>
              <a:ext uri="{FF2B5EF4-FFF2-40B4-BE49-F238E27FC236}">
                <a16:creationId xmlns:a16="http://schemas.microsoft.com/office/drawing/2014/main" xmlns="" id="{34C4A2B0-C3DA-2606-B086-A4EADECA7DEE}"/>
              </a:ext>
            </a:extLst>
          </p:cNvPr>
          <p:cNvPicPr>
            <a:picLocks noChangeAspect="1"/>
          </p:cNvPicPr>
          <p:nvPr/>
        </p:nvPicPr>
        <p:blipFill>
          <a:blip r:embed="rId3"/>
          <a:stretch>
            <a:fillRect/>
          </a:stretch>
        </p:blipFill>
        <p:spPr>
          <a:xfrm>
            <a:off x="567559" y="260131"/>
            <a:ext cx="1447800" cy="964597"/>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6564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b="0" i="0" u="none" strike="noStrike" cap="none" spc="0" baseline="0" dirty="0">
                          <a:ln>
                            <a:noFill/>
                          </a:ln>
                          <a:solidFill>
                            <a:schemeClr val="tx1"/>
                          </a:solidFill>
                          <a:uFillTx/>
                          <a:latin typeface="Montserrat" pitchFamily="2" charset="77"/>
                          <a:ea typeface="+mn-ea"/>
                          <a:cs typeface="+mn-cs"/>
                          <a:sym typeface="Proxima Nova"/>
                        </a:rPr>
                        <a:t>CURAÇAO</a:t>
                      </a:r>
                      <a:endParaRPr lang="en-GB" sz="22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RES-35/CUR</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lvl="0" indent="0" algn="ctr">
                        <a:lnSpc>
                          <a:spcPct val="100000"/>
                        </a:lnSpc>
                        <a:spcBef>
                          <a:spcPts val="0"/>
                        </a:spcBef>
                        <a:spcAft>
                          <a:spcPts val="0"/>
                        </a:spcAft>
                        <a:buNone/>
                      </a:pPr>
                      <a:r>
                        <a:rPr lang="en-US" sz="1400" b="1" i="0" u="none" strike="noStrike" cap="none" spc="0" baseline="0" dirty="0">
                          <a:ln>
                            <a:noFill/>
                          </a:ln>
                          <a:solidFill>
                            <a:schemeClr val="bg1"/>
                          </a:solidFill>
                          <a:uFillTx/>
                          <a:latin typeface="Montserrat" pitchFamily="2" charset="77"/>
                          <a:ea typeface="+mn-ea"/>
                          <a:cs typeface="+mn-cs"/>
                        </a:rPr>
                        <a:t>To reduce Curacao’s plastic pollution in the marine environment through </a:t>
                      </a:r>
                    </a:p>
                    <a:p>
                      <a:pPr marL="127000" marR="0" lvl="0" indent="0" algn="ctr">
                        <a:lnSpc>
                          <a:spcPct val="100000"/>
                        </a:lnSpc>
                        <a:spcBef>
                          <a:spcPts val="0"/>
                        </a:spcBef>
                        <a:spcAft>
                          <a:spcPts val="0"/>
                        </a:spcAft>
                        <a:buNone/>
                      </a:pPr>
                      <a:r>
                        <a:rPr lang="en-US" sz="1400" b="1" i="0" u="none" strike="noStrike" cap="none" spc="0" baseline="0" dirty="0">
                          <a:ln>
                            <a:noFill/>
                          </a:ln>
                          <a:solidFill>
                            <a:schemeClr val="bg1"/>
                          </a:solidFill>
                          <a:uFillTx/>
                          <a:latin typeface="Montserrat" pitchFamily="2" charset="77"/>
                          <a:ea typeface="+mn-ea"/>
                          <a:cs typeface="+mn-cs"/>
                        </a:rPr>
                        <a:t>the promotion of innovative and creative recycling, public awareness and education</a:t>
                      </a:r>
                      <a:endParaRPr lang="en-US"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€ 417,576</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Green Phenix</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18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10/09/2022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09/03/2024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US" sz="1400" b="0" i="0" u="none" strike="noStrike" cap="none" spc="0" baseline="0" noProof="0" dirty="0">
                          <a:ln>
                            <a:noFill/>
                          </a:ln>
                          <a:solidFill>
                            <a:schemeClr val="tx1"/>
                          </a:solidFill>
                          <a:uFillTx/>
                          <a:latin typeface="Montserrat" pitchFamily="2" charset="77"/>
                          <a:ea typeface="+mn-ea"/>
                          <a:cs typeface="+mn-cs"/>
                          <a:sym typeface="Proxima Nova"/>
                        </a:rPr>
                        <a:t>To reduce Curaçao’s plastic pollution in the marine environment by promoting innovative and creative recycling,</a:t>
                      </a:r>
                    </a:p>
                    <a:p>
                      <a:pPr marL="127000" marR="0" lvl="0" indent="0" algn="ctr" defTabSz="825500" rtl="0" latinLnBrk="0">
                        <a:lnSpc>
                          <a:spcPct val="100000"/>
                        </a:lnSpc>
                        <a:spcBef>
                          <a:spcPts val="0"/>
                        </a:spcBef>
                        <a:spcAft>
                          <a:spcPts val="0"/>
                        </a:spcAft>
                        <a:buClrTx/>
                        <a:buSzPct val="100000"/>
                        <a:buFontTx/>
                        <a:buNone/>
                        <a:tabLst/>
                      </a:pPr>
                      <a:r>
                        <a:rPr lang="en-US" sz="1400" b="0" i="0" u="none" strike="noStrike" cap="none" spc="0" baseline="0" noProof="0" dirty="0">
                          <a:ln>
                            <a:noFill/>
                          </a:ln>
                          <a:solidFill>
                            <a:schemeClr val="tx1"/>
                          </a:solidFill>
                          <a:uFillTx/>
                          <a:latin typeface="Montserrat" pitchFamily="2" charset="77"/>
                          <a:ea typeface="+mn-ea"/>
                          <a:cs typeface="+mn-cs"/>
                          <a:sym typeface="Proxima Nova"/>
                        </a:rPr>
                        <a:t>public awareness, and education</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FontTx/>
                        <a:buAutoNum type="arabicPeriod"/>
                      </a:pPr>
                      <a:r>
                        <a:rPr lang="en-US" sz="1400" b="0" i="0" u="none" strike="noStrike" cap="none" spc="0" baseline="0" noProof="0" dirty="0">
                          <a:ln>
                            <a:noFill/>
                          </a:ln>
                          <a:solidFill>
                            <a:schemeClr val="tx1"/>
                          </a:solidFill>
                          <a:uFillTx/>
                          <a:latin typeface="Montserrat" pitchFamily="2" charset="77"/>
                          <a:ea typeface="+mn-ea"/>
                          <a:cs typeface="+mn-cs"/>
                        </a:rPr>
                        <a:t>Better</a:t>
                      </a:r>
                      <a:r>
                        <a:rPr lang="en-US" sz="1400" b="0" i="0" u="none" strike="noStrike" cap="none" spc="0" baseline="0" noProof="0" dirty="0">
                          <a:ln>
                            <a:noFill/>
                          </a:ln>
                          <a:solidFill>
                            <a:schemeClr val="tx1"/>
                          </a:solidFill>
                          <a:uFillTx/>
                          <a:latin typeface="Montserrat" pitchFamily="2" charset="77"/>
                          <a:ea typeface="+mn-ea"/>
                          <a:cs typeface="+mn-cs"/>
                          <a:sym typeface="Proxima Nova"/>
                        </a:rPr>
                        <a:t> data and i</a:t>
                      </a:r>
                      <a:r>
                        <a:rPr lang="en-US" sz="1400" b="0" i="0" u="none" strike="noStrike" cap="none" spc="0" baseline="0" noProof="0" dirty="0">
                          <a:ln>
                            <a:noFill/>
                          </a:ln>
                          <a:solidFill>
                            <a:schemeClr val="tx1"/>
                          </a:solidFill>
                          <a:uFillTx/>
                          <a:latin typeface="Montserrat" pitchFamily="2" charset="77"/>
                          <a:ea typeface="+mn-ea"/>
                          <a:cs typeface="+mn-cs"/>
                        </a:rPr>
                        <a:t>nformation</a:t>
                      </a:r>
                      <a:endParaRPr lang="en-US" sz="14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noProof="0" dirty="0">
                          <a:ln>
                            <a:noFill/>
                          </a:ln>
                          <a:solidFill>
                            <a:schemeClr val="tx1"/>
                          </a:solidFill>
                          <a:uFillTx/>
                          <a:latin typeface="Montserrat" pitchFamily="2" charset="77"/>
                          <a:ea typeface="+mn-ea"/>
                          <a:cs typeface="+mn-cs"/>
                        </a:rPr>
                        <a:t>Increased</a:t>
                      </a:r>
                      <a:r>
                        <a:rPr lang="en-US" sz="1400" b="0" i="0" u="none" strike="noStrike" cap="none" spc="0" baseline="0" noProof="0" dirty="0">
                          <a:ln>
                            <a:noFill/>
                          </a:ln>
                          <a:solidFill>
                            <a:schemeClr val="tx1"/>
                          </a:solidFill>
                          <a:uFillTx/>
                          <a:latin typeface="Montserrat" pitchFamily="2" charset="77"/>
                          <a:ea typeface="+mn-ea"/>
                          <a:cs typeface="+mn-cs"/>
                          <a:sym typeface="Proxima Nova"/>
                        </a:rPr>
                        <a:t> community </a:t>
                      </a:r>
                      <a:r>
                        <a:rPr lang="en-US" sz="1400" b="0" i="0" u="none" strike="noStrike" cap="none" spc="0" baseline="0" noProof="0" dirty="0">
                          <a:ln>
                            <a:noFill/>
                          </a:ln>
                          <a:solidFill>
                            <a:schemeClr val="tx1"/>
                          </a:solidFill>
                          <a:uFillTx/>
                          <a:latin typeface="Montserrat" pitchFamily="2" charset="77"/>
                          <a:ea typeface="+mn-ea"/>
                          <a:cs typeface="+mn-cs"/>
                        </a:rPr>
                        <a:t>engagement</a:t>
                      </a:r>
                      <a:endParaRPr lang="en-US" sz="14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noProof="0" dirty="0">
                          <a:ln>
                            <a:noFill/>
                          </a:ln>
                          <a:solidFill>
                            <a:schemeClr val="tx1"/>
                          </a:solidFill>
                          <a:uFillTx/>
                          <a:latin typeface="Montserrat" pitchFamily="2" charset="77"/>
                          <a:ea typeface="+mn-ea"/>
                          <a:cs typeface="+mn-cs"/>
                        </a:rPr>
                        <a:t>Reduced</a:t>
                      </a:r>
                      <a:r>
                        <a:rPr lang="en-US" sz="1400" b="0" i="0" u="none" strike="noStrike" cap="none" spc="0" baseline="0" noProof="0" dirty="0">
                          <a:ln>
                            <a:noFill/>
                          </a:ln>
                          <a:solidFill>
                            <a:schemeClr val="tx1"/>
                          </a:solidFill>
                          <a:uFillTx/>
                          <a:latin typeface="Montserrat" pitchFamily="2" charset="77"/>
                          <a:ea typeface="+mn-ea"/>
                          <a:cs typeface="+mn-cs"/>
                          <a:sym typeface="Proxima Nova"/>
                        </a:rPr>
                        <a:t> disposal and increased recycling of plastics</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8681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Waste management and protection/restoration of terrestrial and marine ecosystems</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education and awareness raising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sp>
        <p:nvSpPr>
          <p:cNvPr id="3" name="Rectangle 2">
            <a:extLst>
              <a:ext uri="{FF2B5EF4-FFF2-40B4-BE49-F238E27FC236}">
                <a16:creationId xmlns:a16="http://schemas.microsoft.com/office/drawing/2014/main" xmlns="" id="{06C5358C-ABC4-C192-15C4-54E28E3526FB}"/>
              </a:ext>
            </a:extLst>
          </p:cNvPr>
          <p:cNvSpPr/>
          <p:nvPr/>
        </p:nvSpPr>
        <p:spPr>
          <a:xfrm>
            <a:off x="-4004" y="6004570"/>
            <a:ext cx="12189124" cy="8628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defRPr/>
            </a:pPr>
            <a:endParaRPr lang="en-US" sz="3200" dirty="0">
              <a:solidFill>
                <a:srgbClr val="FFFFFF"/>
              </a:solidFill>
              <a:latin typeface="Helvetica Light"/>
              <a:ea typeface="Helvetica Light"/>
              <a:cs typeface="Helvetica Light"/>
              <a:sym typeface="Helvetica Light"/>
            </a:endParaRPr>
          </a:p>
        </p:txBody>
      </p:sp>
      <p:pic>
        <p:nvPicPr>
          <p:cNvPr id="5"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81559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9C7D85-59A9-A360-BD57-E6FB02212C95}"/>
              </a:ext>
            </a:extLst>
          </p:cNvPr>
          <p:cNvPicPr>
            <a:picLocks noChangeAspect="1"/>
          </p:cNvPicPr>
          <p:nvPr/>
        </p:nvPicPr>
        <p:blipFill>
          <a:blip r:embed="rId2"/>
          <a:stretch>
            <a:fillRect/>
          </a:stretch>
        </p:blipFill>
        <p:spPr>
          <a:xfrm>
            <a:off x="567559" y="276237"/>
            <a:ext cx="1507067" cy="1004712"/>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656597"/>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SINT MAARTEN</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RES-22/SXM</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Sint Maarten Plastic-Free by 2023!</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€ 375,971</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1400" b="0"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Government of Sint Maarten- </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Ministry of General Affairs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19/01/2022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End Date: 18/04/2024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7782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US" sz="1400" b="0" i="0" u="none" strike="noStrike" cap="none" spc="0" baseline="0" dirty="0">
                          <a:ln>
                            <a:noFill/>
                          </a:ln>
                          <a:solidFill>
                            <a:schemeClr val="tx1"/>
                          </a:solidFill>
                          <a:uFillTx/>
                          <a:latin typeface="Montserrat" pitchFamily="2" charset="77"/>
                          <a:ea typeface="+mn-ea"/>
                          <a:cs typeface="+mn-cs"/>
                        </a:rPr>
                        <a:t>Improved management of single-use plastic and Styrofoam items and its impact on Sint Maarten</a:t>
                      </a:r>
                    </a:p>
                    <a:p>
                      <a:pPr marL="127000" marR="0" lvl="0" indent="0" algn="ctr">
                        <a:lnSpc>
                          <a:spcPct val="100000"/>
                        </a:lnSpc>
                        <a:spcBef>
                          <a:spcPts val="0"/>
                        </a:spcBef>
                        <a:spcAft>
                          <a:spcPts val="0"/>
                        </a:spcAft>
                        <a:buClrTx/>
                        <a:buFontTx/>
                        <a:buNone/>
                      </a:pPr>
                      <a:endParaRPr lang="en-US" sz="1400" b="0" i="0" u="none" strike="noStrike" cap="none" spc="0" baseline="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r>
                        <a:rPr lang="en-US" sz="1400" b="0" i="0" u="none" strike="noStrike" cap="none" spc="0" baseline="0" dirty="0">
                          <a:ln>
                            <a:noFill/>
                          </a:ln>
                          <a:solidFill>
                            <a:schemeClr val="tx1"/>
                          </a:solidFill>
                          <a:uFillTx/>
                          <a:latin typeface="Montserrat" pitchFamily="2" charset="77"/>
                          <a:ea typeface="+mn-ea"/>
                          <a:cs typeface="+mn-cs"/>
                        </a:rPr>
                        <a:t>TO ACHIEVE:</a:t>
                      </a:r>
                    </a:p>
                    <a:p>
                      <a:pPr marL="641350" marR="0" lvl="0" indent="-514350" algn="l" rtl="0" latinLnBrk="0">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A</a:t>
                      </a:r>
                      <a:r>
                        <a:rPr lang="en-US" sz="1400" b="0" i="0" u="none" strike="noStrike" cap="none" spc="0" baseline="0" dirty="0">
                          <a:ln>
                            <a:noFill/>
                          </a:ln>
                          <a:solidFill>
                            <a:schemeClr val="tx1"/>
                          </a:solidFill>
                          <a:uFillTx/>
                          <a:latin typeface="Montserrat" pitchFamily="2" charset="77"/>
                          <a:ea typeface="+mn-ea"/>
                          <a:cs typeface="+mn-cs"/>
                          <a:sym typeface="Proxima Nova"/>
                        </a:rPr>
                        <a:t> situational analysis on the</a:t>
                      </a:r>
                      <a:r>
                        <a:rPr lang="en-US" sz="1400" b="0" i="0" u="none" strike="noStrike" cap="none" spc="0" baseline="0" dirty="0">
                          <a:ln>
                            <a:noFill/>
                          </a:ln>
                          <a:solidFill>
                            <a:schemeClr val="tx1"/>
                          </a:solidFill>
                          <a:uFillTx/>
                          <a:latin typeface="Montserrat" pitchFamily="2" charset="77"/>
                          <a:ea typeface="+mn-ea"/>
                          <a:cs typeface="+mn-cs"/>
                        </a:rPr>
                        <a:t> drivers and </a:t>
                      </a:r>
                      <a:r>
                        <a:rPr lang="en-US" sz="1400" b="0" i="0" u="none" strike="noStrike" cap="none" spc="0" baseline="0" dirty="0">
                          <a:ln>
                            <a:noFill/>
                          </a:ln>
                          <a:solidFill>
                            <a:schemeClr val="tx1"/>
                          </a:solidFill>
                          <a:uFillTx/>
                          <a:latin typeface="Montserrat" pitchFamily="2" charset="77"/>
                          <a:ea typeface="+mn-ea"/>
                          <a:cs typeface="+mn-cs"/>
                          <a:sym typeface="Proxima Nova"/>
                        </a:rPr>
                        <a:t>impact of single-use plastic and Styrofoam on Sint Maarten</a:t>
                      </a:r>
                      <a:endParaRPr lang="en-US" sz="14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Establish </a:t>
                      </a:r>
                      <a:r>
                        <a:rPr lang="en-US" sz="1400" b="0" i="0" u="none" strike="noStrike" cap="none" spc="0" baseline="0" dirty="0">
                          <a:ln>
                            <a:noFill/>
                          </a:ln>
                          <a:solidFill>
                            <a:schemeClr val="tx1"/>
                          </a:solidFill>
                          <a:uFillTx/>
                          <a:latin typeface="Montserrat" pitchFamily="2" charset="77"/>
                          <a:ea typeface="+mn-ea"/>
                          <a:cs typeface="+mn-cs"/>
                          <a:sym typeface="Proxima Nova"/>
                        </a:rPr>
                        <a:t>a legal framework </a:t>
                      </a:r>
                      <a:r>
                        <a:rPr lang="en-US" sz="1400" b="0" i="0" u="none" strike="noStrike" cap="none" spc="0" baseline="0" dirty="0">
                          <a:ln>
                            <a:noFill/>
                          </a:ln>
                          <a:solidFill>
                            <a:schemeClr val="tx1"/>
                          </a:solidFill>
                          <a:uFillTx/>
                          <a:latin typeface="Montserrat" pitchFamily="2" charset="77"/>
                          <a:ea typeface="+mn-ea"/>
                          <a:cs typeface="+mn-cs"/>
                        </a:rPr>
                        <a:t>to manage the problem and</a:t>
                      </a:r>
                      <a:r>
                        <a:rPr lang="en-US" sz="1400" b="0" i="0" u="none" strike="noStrike" cap="none" spc="0" baseline="0" dirty="0">
                          <a:ln>
                            <a:noFill/>
                          </a:ln>
                          <a:solidFill>
                            <a:schemeClr val="tx1"/>
                          </a:solidFill>
                          <a:uFillTx/>
                          <a:latin typeface="Montserrat" pitchFamily="2" charset="77"/>
                          <a:ea typeface="+mn-ea"/>
                          <a:cs typeface="+mn-cs"/>
                          <a:sym typeface="Proxima Nova"/>
                        </a:rPr>
                        <a:t> assignment of a responsible agency</a:t>
                      </a:r>
                      <a:endParaRPr lang="en-US" sz="1000" dirty="0">
                        <a:latin typeface="Montserrat" pitchFamily="2" charset="77"/>
                      </a:endParaRPr>
                    </a:p>
                    <a:p>
                      <a:pPr marL="641350" marR="0" lvl="0" indent="-514350" algn="l">
                        <a:lnSpc>
                          <a:spcPct val="100000"/>
                        </a:lnSpc>
                        <a:spcBef>
                          <a:spcPts val="0"/>
                        </a:spcBef>
                        <a:spcAft>
                          <a:spcPts val="0"/>
                        </a:spcAft>
                        <a:buClrTx/>
                        <a:buSzPct val="100000"/>
                        <a:buFontTx/>
                        <a:buAutoNum type="arabicPeriod"/>
                      </a:pPr>
                      <a:r>
                        <a:rPr lang="en-US" sz="1400" b="0" i="0" u="none" strike="noStrike" cap="none" spc="0" baseline="0" dirty="0">
                          <a:ln>
                            <a:noFill/>
                          </a:ln>
                          <a:solidFill>
                            <a:schemeClr val="tx1"/>
                          </a:solidFill>
                          <a:uFillTx/>
                          <a:latin typeface="Montserrat" pitchFamily="2" charset="77"/>
                          <a:ea typeface="+mn-ea"/>
                          <a:cs typeface="+mn-cs"/>
                        </a:rPr>
                        <a:t>Greater</a:t>
                      </a:r>
                      <a:r>
                        <a:rPr lang="en-US" sz="1400" b="0" i="0" u="none" strike="noStrike" cap="none" spc="0" baseline="0" dirty="0">
                          <a:ln>
                            <a:noFill/>
                          </a:ln>
                          <a:solidFill>
                            <a:schemeClr val="tx1"/>
                          </a:solidFill>
                          <a:uFillTx/>
                          <a:latin typeface="Montserrat" pitchFamily="2" charset="77"/>
                          <a:ea typeface="+mn-ea"/>
                          <a:cs typeface="+mn-cs"/>
                          <a:sym typeface="Proxima Nova"/>
                        </a:rPr>
                        <a:t> public awareness on the issues surrounding the danger of using single-use plastic and Styrofoam items using a multimedia awareness campaign</a:t>
                      </a:r>
                      <a:endParaRPr lang="en-US" sz="1000" dirty="0">
                        <a:latin typeface="Montserrat" pitchFamily="2" charset="77"/>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8681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Waste management and protection/restoration of terrestrial and marine ecosystems</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Cross-cutting MBD &amp; Resilience</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education and awareness raising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463208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F405C71-6A89-5F2A-9BB1-D07AE2D2DB83}"/>
              </a:ext>
            </a:extLst>
          </p:cNvPr>
          <p:cNvPicPr>
            <a:picLocks noChangeAspect="1"/>
          </p:cNvPicPr>
          <p:nvPr/>
        </p:nvPicPr>
        <p:blipFill>
          <a:blip r:embed="rId3"/>
          <a:stretch>
            <a:fillRect/>
          </a:stretch>
        </p:blipFill>
        <p:spPr>
          <a:xfrm>
            <a:off x="567559" y="260131"/>
            <a:ext cx="1874718" cy="938898"/>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75983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MONTSERRAT</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CVD-FCL-19/MNI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55021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Building COVID-19 and emergency care system resilience through introduction of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improved triage and remote monitoring capability</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€ 120,697</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1400" b="0"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Government of Montserrat – </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Ministry of Health</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07/02/2023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End Date: 06/04/2024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39268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None/>
                      </a:pPr>
                      <a:r>
                        <a:rPr lang="en-GB" sz="1400" b="0" i="0" u="none" strike="noStrike" cap="none" spc="0" baseline="0" noProof="0" dirty="0">
                          <a:ln>
                            <a:noFill/>
                          </a:ln>
                          <a:solidFill>
                            <a:schemeClr val="tx1"/>
                          </a:solidFill>
                          <a:uFillTx/>
                          <a:latin typeface="Montserrat" pitchFamily="2" charset="77"/>
                          <a:ea typeface="+mn-ea"/>
                          <a:cs typeface="+mn-cs"/>
                        </a:rPr>
                        <a:t>This</a:t>
                      </a:r>
                      <a:r>
                        <a:rPr lang="en-GB" sz="1400" b="0" i="0" u="none" strike="noStrike" cap="none" spc="0" baseline="0" noProof="0" dirty="0">
                          <a:ln>
                            <a:noFill/>
                          </a:ln>
                          <a:solidFill>
                            <a:schemeClr val="tx1"/>
                          </a:solidFill>
                          <a:uFillTx/>
                          <a:latin typeface="Montserrat" pitchFamily="2" charset="77"/>
                          <a:ea typeface="+mn-ea"/>
                          <a:cs typeface="+mn-cs"/>
                          <a:sym typeface="Proxima Nova"/>
                        </a:rPr>
                        <a:t> project is designed to strengthen the Ministry of Health’s capabilities to respond to COVID-19 and future </a:t>
                      </a:r>
                      <a:r>
                        <a:rPr lang="en-GB" sz="1400" b="0" i="0" u="none" strike="noStrike" cap="none" spc="0" baseline="0" noProof="0" dirty="0">
                          <a:ln>
                            <a:noFill/>
                          </a:ln>
                          <a:solidFill>
                            <a:schemeClr val="tx1"/>
                          </a:solidFill>
                          <a:uFillTx/>
                          <a:latin typeface="Montserrat" pitchFamily="2" charset="77"/>
                          <a:ea typeface="+mn-ea"/>
                          <a:cs typeface="+mn-cs"/>
                        </a:rPr>
                        <a:t>pandemics, through</a:t>
                      </a:r>
                      <a:r>
                        <a:rPr lang="en-GB" sz="1400" b="0" i="0" u="none" strike="noStrike" cap="none" spc="0" baseline="0" noProof="0" dirty="0">
                          <a:ln>
                            <a:noFill/>
                          </a:ln>
                          <a:solidFill>
                            <a:schemeClr val="tx1"/>
                          </a:solidFill>
                          <a:uFillTx/>
                          <a:latin typeface="Montserrat" pitchFamily="2" charset="77"/>
                          <a:ea typeface="+mn-ea"/>
                          <a:cs typeface="+mn-cs"/>
                          <a:sym typeface="Proxima Nova"/>
                        </a:rPr>
                        <a:t> the development and use of triage scoring protocols, high acuity patient monitoring and tele-medicine</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127000" marR="0" indent="0" algn="l"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1. Introduction of high acuity monitoring devices, COVID-19 protocols and triage scoring to make decisions on the admission of patients and their treatment or need for MEDEVACs</a:t>
                      </a:r>
                    </a:p>
                    <a:p>
                      <a:pPr marL="127000" marR="0" indent="0" algn="l"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2. Higher productivity of staff members actively monitoring COVID-19 cases reducing the need for additional staffing</a:t>
                      </a:r>
                    </a:p>
                    <a:p>
                      <a:pPr marL="127000" marR="0" indent="0" algn="l"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3. Automated and digital monitoring equipment reducing the time of staff locating records, calculating and documenting triage scores and observations</a:t>
                      </a:r>
                    </a:p>
                    <a:p>
                      <a:pPr marL="127000" marR="0" indent="0" algn="l"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4. Reduction in use of PPE through remote monitoring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594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COVID-19 Resilience</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Technology integration and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435308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xmlns="" id="{2B1E3549-8B95-A21D-32B3-D402BD42F2C5}"/>
              </a:ext>
            </a:extLst>
          </p:cNvPr>
          <p:cNvPicPr>
            <a:picLocks noChangeAspect="1"/>
          </p:cNvPicPr>
          <p:nvPr/>
        </p:nvPicPr>
        <p:blipFill>
          <a:blip r:embed="rId3"/>
          <a:stretch>
            <a:fillRect/>
          </a:stretch>
        </p:blipFill>
        <p:spPr>
          <a:xfrm>
            <a:off x="638996" y="260131"/>
            <a:ext cx="1874717" cy="940432"/>
          </a:xfrm>
          <a:prstGeom prst="rect">
            <a:avLst/>
          </a:prstGeom>
        </p:spPr>
      </p:pic>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71500" y="254977"/>
          <a:ext cx="11260521" cy="5425534"/>
        </p:xfrm>
        <a:graphic>
          <a:graphicData uri="http://schemas.openxmlformats.org/drawingml/2006/table">
            <a:tbl>
              <a:tblPr firstRow="1" bandRow="1">
                <a:tableStyleId>{5940675A-B579-460E-94D1-54222C63F5DA}</a:tableStyleId>
              </a:tblPr>
              <a:tblGrid>
                <a:gridCol w="3753507">
                  <a:extLst>
                    <a:ext uri="{9D8B030D-6E8A-4147-A177-3AD203B41FA5}">
                      <a16:colId xmlns:a16="http://schemas.microsoft.com/office/drawing/2014/main" xmlns="" val="2562560090"/>
                    </a:ext>
                  </a:extLst>
                </a:gridCol>
                <a:gridCol w="3753507">
                  <a:extLst>
                    <a:ext uri="{9D8B030D-6E8A-4147-A177-3AD203B41FA5}">
                      <a16:colId xmlns:a16="http://schemas.microsoft.com/office/drawing/2014/main" xmlns="" val="557443571"/>
                    </a:ext>
                  </a:extLst>
                </a:gridCol>
                <a:gridCol w="3753507">
                  <a:extLst>
                    <a:ext uri="{9D8B030D-6E8A-4147-A177-3AD203B41FA5}">
                      <a16:colId xmlns:a16="http://schemas.microsoft.com/office/drawing/2014/main" xmlns="" val="2601346121"/>
                    </a:ext>
                  </a:extLst>
                </a:gridCol>
              </a:tblGrid>
              <a:tr h="1175648">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ANGUILLA</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RES-03/ANG</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471">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Piloting backyard recirculating aquaponics systems in Anguilla</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900015">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€ 310,254</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Government of Anguilla Department of Natural Resources Unit Fisheries and Marine Resources </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952">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12/01/2023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11/04/2024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1826981">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To contribute to improved food security and food import reduction in Anguilla</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Increased public awareness about the importance of alternative, sustainable food production</a:t>
                      </a:r>
                    </a:p>
                    <a:p>
                      <a:pPr marL="641350" marR="0" indent="-514350" algn="l" defTabSz="825500" rtl="0" latinLnBrk="0">
                        <a:lnSpc>
                          <a:spcPct val="100000"/>
                        </a:lnSpc>
                        <a:spcBef>
                          <a:spcPts val="0"/>
                        </a:spcBef>
                        <a:spcAft>
                          <a:spcPts val="0"/>
                        </a:spcAft>
                        <a:buClrTx/>
                        <a:buSzPct val="100000"/>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Establish a small-scale recirculating aquaponics demonstration facility</a:t>
                      </a:r>
                    </a:p>
                    <a:p>
                      <a:pPr marL="641350" marR="0" indent="-514350" algn="l" defTabSz="825500" rtl="0" latinLnBrk="0">
                        <a:lnSpc>
                          <a:spcPct val="100000"/>
                        </a:lnSpc>
                        <a:spcBef>
                          <a:spcPts val="0"/>
                        </a:spcBef>
                        <a:spcAft>
                          <a:spcPts val="0"/>
                        </a:spcAft>
                        <a:buClrTx/>
                        <a:buSzPct val="100000"/>
                        <a:buAutoNum type="arabicPeriod"/>
                        <a:tabLst/>
                      </a:pPr>
                      <a:r>
                        <a:rPr lang="en-US" sz="1400" b="0" i="0" u="none" strike="noStrike" cap="none" spc="0" baseline="0" dirty="0">
                          <a:ln>
                            <a:noFill/>
                          </a:ln>
                          <a:solidFill>
                            <a:schemeClr val="tx1"/>
                          </a:solidFill>
                          <a:uFillTx/>
                          <a:latin typeface="Montserrat" pitchFamily="2" charset="77"/>
                          <a:ea typeface="+mn-ea"/>
                          <a:cs typeface="+mn-cs"/>
                          <a:sym typeface="Proxima Nova"/>
                        </a:rPr>
                        <a:t>Increased national capacity in low-impact, low-input food production using backyard aquaponics systems. </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9046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Resilience / Marine Biodiversity</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rPr>
                        <a:t>Entry Point: Technology Integration</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84995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9B008A1-ACD7-3D46-8564-867EB71B0B3B}"/>
              </a:ext>
            </a:extLst>
          </p:cNvPr>
          <p:cNvSpPr/>
          <p:nvPr/>
        </p:nvSpPr>
        <p:spPr>
          <a:xfrm>
            <a:off x="0" y="6247594"/>
            <a:ext cx="12192000" cy="297517"/>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dirty="0">
              <a:solidFill>
                <a:srgbClr val="FFFFFF"/>
              </a:solidFill>
              <a:latin typeface="Helvetica Light"/>
              <a:ea typeface="Helvetica Light"/>
              <a:cs typeface="Helvetica Light"/>
              <a:sym typeface="Helvetica Light"/>
            </a:endParaRPr>
          </a:p>
        </p:txBody>
      </p:sp>
      <p:pic>
        <p:nvPicPr>
          <p:cNvPr id="2" name="Picture 1">
            <a:extLst>
              <a:ext uri="{FF2B5EF4-FFF2-40B4-BE49-F238E27FC236}">
                <a16:creationId xmlns:a16="http://schemas.microsoft.com/office/drawing/2014/main" xmlns="" id="{34C4A2B0-C3DA-2606-B086-A4EADECA7DEE}"/>
              </a:ext>
            </a:extLst>
          </p:cNvPr>
          <p:cNvPicPr>
            <a:picLocks noChangeAspect="1"/>
          </p:cNvPicPr>
          <p:nvPr/>
        </p:nvPicPr>
        <p:blipFill>
          <a:blip r:embed="rId2"/>
          <a:stretch>
            <a:fillRect/>
          </a:stretch>
        </p:blipFill>
        <p:spPr>
          <a:xfrm>
            <a:off x="567559" y="260131"/>
            <a:ext cx="1447800" cy="964597"/>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9767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b="0" i="0" u="none" strike="noStrike" cap="none" spc="0" baseline="0" dirty="0">
                          <a:ln>
                            <a:noFill/>
                          </a:ln>
                          <a:solidFill>
                            <a:schemeClr val="tx1"/>
                          </a:solidFill>
                          <a:uFillTx/>
                          <a:latin typeface="Montserrat" pitchFamily="2" charset="77"/>
                          <a:ea typeface="+mn-ea"/>
                          <a:cs typeface="+mn-cs"/>
                          <a:sym typeface="Proxima Nova"/>
                        </a:rPr>
                        <a:t>CURAÇAO</a:t>
                      </a:r>
                      <a:endParaRPr lang="en-GB" sz="22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RES-48/CUR</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lvl="0" indent="0" algn="ctr">
                        <a:lnSpc>
                          <a:spcPct val="100000"/>
                        </a:lnSpc>
                        <a:spcBef>
                          <a:spcPts val="0"/>
                        </a:spcBef>
                        <a:spcAft>
                          <a:spcPts val="0"/>
                        </a:spcAft>
                        <a:buNone/>
                      </a:pPr>
                      <a:r>
                        <a:rPr lang="en-US" sz="1400" b="1" i="0" u="none" strike="noStrike" cap="none" spc="0" baseline="0" dirty="0">
                          <a:ln>
                            <a:noFill/>
                          </a:ln>
                          <a:solidFill>
                            <a:schemeClr val="bg1"/>
                          </a:solidFill>
                          <a:uFillTx/>
                          <a:latin typeface="Montserrat" pitchFamily="2" charset="77"/>
                          <a:ea typeface="+mn-ea"/>
                          <a:cs typeface="+mn-cs"/>
                        </a:rPr>
                        <a:t>Development Plan for Ramsar Wetland of International Importance #2355: Klein Curaçao </a:t>
                      </a:r>
                      <a:endParaRPr lang="en-US"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€ 391,642</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Government of Curaçao</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420862">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17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23/11/2022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22/04/2024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US" sz="1400" b="0" i="0" u="none" strike="noStrike" cap="none" spc="0" baseline="0" noProof="0" dirty="0">
                          <a:ln>
                            <a:noFill/>
                          </a:ln>
                          <a:solidFill>
                            <a:schemeClr val="tx1"/>
                          </a:solidFill>
                          <a:uFillTx/>
                          <a:latin typeface="Montserrat" pitchFamily="2" charset="77"/>
                          <a:ea typeface="+mn-ea"/>
                          <a:cs typeface="+mn-cs"/>
                          <a:sym typeface="Proxima Nova"/>
                        </a:rPr>
                        <a:t>To contribute to the increased resilience of the marine ecosystem of Klein </a:t>
                      </a:r>
                      <a:r>
                        <a:rPr lang="en-US" sz="1400" b="0" i="0" u="none" strike="noStrike" cap="none" spc="0" baseline="0" noProof="0" dirty="0" err="1">
                          <a:ln>
                            <a:noFill/>
                          </a:ln>
                          <a:solidFill>
                            <a:schemeClr val="tx1"/>
                          </a:solidFill>
                          <a:uFillTx/>
                          <a:latin typeface="Montserrat" pitchFamily="2" charset="77"/>
                          <a:ea typeface="+mn-ea"/>
                          <a:cs typeface="+mn-cs"/>
                          <a:sym typeface="Proxima Nova"/>
                        </a:rPr>
                        <a:t>Cura</a:t>
                      </a:r>
                      <a:r>
                        <a:rPr lang="en-US" sz="1400" b="0" i="0" u="none" strike="noStrike" cap="none" spc="0" baseline="0" dirty="0">
                          <a:ln>
                            <a:noFill/>
                          </a:ln>
                          <a:solidFill>
                            <a:schemeClr val="tx1"/>
                          </a:solidFill>
                          <a:uFillTx/>
                          <a:latin typeface="Montserrat" pitchFamily="2" charset="77"/>
                          <a:ea typeface="+mn-ea"/>
                          <a:cs typeface="+mn-cs"/>
                          <a:sym typeface="Proxima Nova"/>
                        </a:rPr>
                        <a:t>ç</a:t>
                      </a:r>
                      <a:r>
                        <a:rPr lang="en-US" sz="1400" b="0" i="0" u="none" strike="noStrike" cap="none" spc="0" baseline="0" noProof="0" dirty="0">
                          <a:ln>
                            <a:noFill/>
                          </a:ln>
                          <a:solidFill>
                            <a:schemeClr val="tx1"/>
                          </a:solidFill>
                          <a:uFillTx/>
                          <a:latin typeface="Montserrat" pitchFamily="2" charset="77"/>
                          <a:ea typeface="+mn-ea"/>
                          <a:cs typeface="+mn-cs"/>
                          <a:sym typeface="Proxima Nova"/>
                        </a:rPr>
                        <a:t>ao to the impacts of climate change and adverse economic development</a:t>
                      </a:r>
                    </a:p>
                    <a:p>
                      <a:pPr marL="127000" marR="0" lvl="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l" rtl="0" latinLnBrk="0">
                        <a:lnSpc>
                          <a:spcPct val="100000"/>
                        </a:lnSpc>
                        <a:spcBef>
                          <a:spcPts val="0"/>
                        </a:spcBef>
                        <a:spcAft>
                          <a:spcPts val="0"/>
                        </a:spcAft>
                        <a:buClrTx/>
                        <a:buSzPct val="100000"/>
                        <a:buFontTx/>
                        <a:buNone/>
                      </a:pPr>
                      <a:r>
                        <a:rPr lang="en-US" sz="1400" b="0" i="0" u="none" strike="noStrike" cap="none" spc="0" baseline="0" noProof="0" dirty="0">
                          <a:ln>
                            <a:noFill/>
                          </a:ln>
                          <a:solidFill>
                            <a:schemeClr val="tx1"/>
                          </a:solidFill>
                          <a:uFillTx/>
                          <a:latin typeface="Montserrat" pitchFamily="2" charset="77"/>
                          <a:ea typeface="+mn-ea"/>
                          <a:cs typeface="+mn-cs"/>
                        </a:rPr>
                        <a:t>Improved capacity to sustainably manage and protect the marine biodiversity of Klein </a:t>
                      </a:r>
                      <a:r>
                        <a:rPr lang="en-US" sz="1400" b="0" i="0" u="none" strike="noStrike" cap="none" spc="0" baseline="0" noProof="0" dirty="0">
                          <a:ln>
                            <a:noFill/>
                          </a:ln>
                          <a:solidFill>
                            <a:schemeClr val="tx1"/>
                          </a:solidFill>
                          <a:uFillTx/>
                          <a:latin typeface="Montserrat" pitchFamily="2" charset="77"/>
                          <a:ea typeface="+mn-ea"/>
                          <a:cs typeface="+mn-cs"/>
                          <a:sym typeface="Proxima Nova"/>
                        </a:rPr>
                        <a:t>Cura</a:t>
                      </a:r>
                      <a:r>
                        <a:rPr lang="en-US" sz="1400" b="0" i="0" u="none" strike="noStrike" cap="none" spc="0" baseline="0" dirty="0">
                          <a:ln>
                            <a:noFill/>
                          </a:ln>
                          <a:solidFill>
                            <a:schemeClr val="tx1"/>
                          </a:solidFill>
                          <a:uFillTx/>
                          <a:latin typeface="Montserrat" pitchFamily="2" charset="77"/>
                          <a:ea typeface="+mn-ea"/>
                          <a:cs typeface="+mn-cs"/>
                          <a:sym typeface="Proxima Nova"/>
                        </a:rPr>
                        <a:t>ç</a:t>
                      </a:r>
                      <a:r>
                        <a:rPr lang="en-US" sz="1400" b="0" i="0" u="none" strike="noStrike" cap="none" spc="0" baseline="0" noProof="0" dirty="0">
                          <a:ln>
                            <a:noFill/>
                          </a:ln>
                          <a:solidFill>
                            <a:schemeClr val="tx1"/>
                          </a:solidFill>
                          <a:uFillTx/>
                          <a:latin typeface="Montserrat" pitchFamily="2" charset="77"/>
                          <a:ea typeface="+mn-ea"/>
                          <a:cs typeface="+mn-cs"/>
                          <a:sym typeface="Proxima Nova"/>
                        </a:rPr>
                        <a:t>ao</a:t>
                      </a:r>
                      <a:r>
                        <a:rPr lang="en-US" sz="1400" b="0" i="0" u="none" strike="noStrike" cap="none" spc="0" baseline="0" noProof="0" dirty="0">
                          <a:ln>
                            <a:noFill/>
                          </a:ln>
                          <a:solidFill>
                            <a:schemeClr val="tx1"/>
                          </a:solidFill>
                          <a:uFillTx/>
                          <a:latin typeface="Montserrat" pitchFamily="2" charset="77"/>
                          <a:ea typeface="+mn-ea"/>
                          <a:cs typeface="+mn-cs"/>
                        </a:rPr>
                        <a:t> and preserve its ecological character as a Ramsar wetland</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64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Protected area management</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sp>
        <p:nvSpPr>
          <p:cNvPr id="3" name="Rectangle 2">
            <a:extLst>
              <a:ext uri="{FF2B5EF4-FFF2-40B4-BE49-F238E27FC236}">
                <a16:creationId xmlns:a16="http://schemas.microsoft.com/office/drawing/2014/main" xmlns="" id="{62865343-5C14-9510-3588-272D97A222F1}"/>
              </a:ext>
            </a:extLst>
          </p:cNvPr>
          <p:cNvSpPr/>
          <p:nvPr/>
        </p:nvSpPr>
        <p:spPr>
          <a:xfrm>
            <a:off x="-4004" y="6004570"/>
            <a:ext cx="12189124" cy="8628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defRPr/>
            </a:pPr>
            <a:endParaRPr lang="en-US" sz="3200" dirty="0">
              <a:solidFill>
                <a:srgbClr val="FFFFFF"/>
              </a:solidFill>
              <a:latin typeface="Helvetica Light"/>
              <a:ea typeface="Helvetica Light"/>
              <a:cs typeface="Helvetica Light"/>
              <a:sym typeface="Helvetica Light"/>
            </a:endParaRPr>
          </a:p>
        </p:txBody>
      </p:sp>
      <p:sp>
        <p:nvSpPr>
          <p:cNvPr id="7" name="Rectangle 6">
            <a:extLst>
              <a:ext uri="{FF2B5EF4-FFF2-40B4-BE49-F238E27FC236}">
                <a16:creationId xmlns:a16="http://schemas.microsoft.com/office/drawing/2014/main" xmlns="" id="{A357AFD4-A554-2A2A-0356-74AB8FECC7F4}"/>
              </a:ext>
            </a:extLst>
          </p:cNvPr>
          <p:cNvSpPr/>
          <p:nvPr/>
        </p:nvSpPr>
        <p:spPr>
          <a:xfrm>
            <a:off x="-4004" y="6004570"/>
            <a:ext cx="12189124" cy="8628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defRPr/>
            </a:pPr>
            <a:endParaRPr lang="en-US" sz="3200" dirty="0">
              <a:solidFill>
                <a:srgbClr val="FFFFFF"/>
              </a:solidFill>
              <a:latin typeface="Helvetica Light"/>
              <a:ea typeface="Helvetica Light"/>
              <a:cs typeface="Helvetica Light"/>
              <a:sym typeface="Helvetica Light"/>
            </a:endParaRPr>
          </a:p>
        </p:txBody>
      </p:sp>
      <p:pic>
        <p:nvPicPr>
          <p:cNvPr id="9" name="Picture 8">
            <a:extLst>
              <a:ext uri="{FF2B5EF4-FFF2-40B4-BE49-F238E27FC236}">
                <a16:creationId xmlns:a16="http://schemas.microsoft.com/office/drawing/2014/main" xmlns="" id="{E807125D-F6D6-3348-90A3-6707CC655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126630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63AF"/>
        </a:solidFill>
        <a:effectLst/>
      </p:bgPr>
    </p:bg>
    <p:spTree>
      <p:nvGrpSpPr>
        <p:cNvPr id="1" name=""/>
        <p:cNvGrpSpPr/>
        <p:nvPr/>
      </p:nvGrpSpPr>
      <p:grpSpPr>
        <a:xfrm>
          <a:off x="0" y="0"/>
          <a:ext cx="0" cy="0"/>
          <a:chOff x="0" y="0"/>
          <a:chExt cx="0" cy="0"/>
        </a:xfrm>
      </p:grpSpPr>
      <p:sp>
        <p:nvSpPr>
          <p:cNvPr id="78" name="TextBox 78"/>
          <p:cNvSpPr txBox="1"/>
          <p:nvPr/>
        </p:nvSpPr>
        <p:spPr>
          <a:xfrm>
            <a:off x="3551824" y="3221785"/>
            <a:ext cx="5973175" cy="718145"/>
          </a:xfrm>
          <a:prstGeom prst="rect">
            <a:avLst/>
          </a:prstGeom>
        </p:spPr>
        <p:txBody>
          <a:bodyPr wrap="square" lIns="0" tIns="0" rIns="0" bIns="0" rtlCol="0" anchor="t">
            <a:spAutoFit/>
          </a:bodyPr>
          <a:lstStyle/>
          <a:p>
            <a:pPr algn="ctr">
              <a:lnSpc>
                <a:spcPts val="2800"/>
              </a:lnSpc>
              <a:defRPr/>
            </a:pPr>
            <a:r>
              <a:rPr lang="en-GB" sz="2000" b="1" kern="0" dirty="0" smtClean="0">
                <a:solidFill>
                  <a:prstClr val="white"/>
                </a:solidFill>
                <a:latin typeface="Montserrat"/>
                <a:sym typeface="Proxima Nova Medium"/>
              </a:rPr>
              <a:t>Sustainable </a:t>
            </a:r>
            <a:r>
              <a:rPr lang="en-GB" sz="2000" b="1" kern="0" dirty="0">
                <a:solidFill>
                  <a:prstClr val="white"/>
                </a:solidFill>
                <a:latin typeface="Montserrat"/>
                <a:sym typeface="Proxima Nova Medium"/>
              </a:rPr>
              <a:t>Energy Portfolio</a:t>
            </a:r>
          </a:p>
          <a:p>
            <a:pPr algn="ctr">
              <a:lnSpc>
                <a:spcPts val="2800"/>
              </a:lnSpc>
              <a:defRPr/>
            </a:pPr>
            <a:endParaRPr lang="en-US" sz="2000" b="1" dirty="0">
              <a:solidFill>
                <a:prstClr val="white"/>
              </a:solidFill>
              <a:highlight>
                <a:srgbClr val="FFFF00"/>
              </a:highlight>
              <a:latin typeface="Montserrat" pitchFamily="2" charset="77"/>
              <a:cs typeface="Arial" panose="020B0604020202020204" pitchFamily="34" charset="0"/>
            </a:endParaRPr>
          </a:p>
        </p:txBody>
      </p:sp>
      <p:pic>
        <p:nvPicPr>
          <p:cNvPr id="83" name="Picture 83">
            <a:extLst>
              <a:ext uri="{FF2B5EF4-FFF2-40B4-BE49-F238E27FC236}">
                <a16:creationId xmlns:a16="http://schemas.microsoft.com/office/drawing/2014/main" xmlns=""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3925" y="2081343"/>
            <a:ext cx="2984151" cy="1119057"/>
          </a:xfrm>
          <a:prstGeom prst="rect">
            <a:avLst/>
          </a:prstGeom>
        </p:spPr>
      </p:pic>
      <p:grpSp>
        <p:nvGrpSpPr>
          <p:cNvPr id="3" name="Group 2">
            <a:extLst>
              <a:ext uri="{FF2B5EF4-FFF2-40B4-BE49-F238E27FC236}">
                <a16:creationId xmlns:a16="http://schemas.microsoft.com/office/drawing/2014/main" xmlns="" id="{FFC6766F-F9CE-2C1F-0426-BAA9E712EB50}"/>
              </a:ext>
            </a:extLst>
          </p:cNvPr>
          <p:cNvGrpSpPr/>
          <p:nvPr/>
        </p:nvGrpSpPr>
        <p:grpSpPr>
          <a:xfrm>
            <a:off x="13138" y="6146800"/>
            <a:ext cx="12178862" cy="711200"/>
            <a:chOff x="13138" y="6146800"/>
            <a:chExt cx="12178862" cy="711200"/>
          </a:xfrm>
        </p:grpSpPr>
        <p:sp>
          <p:nvSpPr>
            <p:cNvPr id="4" name="Rectangle 3">
              <a:extLst>
                <a:ext uri="{FF2B5EF4-FFF2-40B4-BE49-F238E27FC236}">
                  <a16:creationId xmlns:a16="http://schemas.microsoft.com/office/drawing/2014/main" xmlns="" id="{9DC5626E-C230-86B0-9E39-B23C1B8D12CC}"/>
                </a:ext>
              </a:extLst>
            </p:cNvPr>
            <p:cNvSpPr/>
            <p:nvPr/>
          </p:nvSpPr>
          <p:spPr>
            <a:xfrm>
              <a:off x="13138" y="6146800"/>
              <a:ext cx="12178862" cy="71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a:extLst>
                <a:ext uri="{FF2B5EF4-FFF2-40B4-BE49-F238E27FC236}">
                  <a16:creationId xmlns:a16="http://schemas.microsoft.com/office/drawing/2014/main" xmlns="" id="{85135BCB-5088-266C-4839-EEE854A3B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6146800"/>
              <a:ext cx="7620000" cy="711200"/>
            </a:xfrm>
            <a:prstGeom prst="rect">
              <a:avLst/>
            </a:prstGeom>
          </p:spPr>
        </p:pic>
      </p:grpSp>
    </p:spTree>
    <p:extLst>
      <p:ext uri="{BB962C8B-B14F-4D97-AF65-F5344CB8AC3E}">
        <p14:creationId xmlns:p14="http://schemas.microsoft.com/office/powerpoint/2010/main" val="4285070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46099" y="285081"/>
          <a:ext cx="11317038" cy="5617832"/>
        </p:xfrm>
        <a:graphic>
          <a:graphicData uri="http://schemas.openxmlformats.org/drawingml/2006/table">
            <a:tbl>
              <a:tblPr firstRow="1" bandRow="1">
                <a:tableStyleId>{5940675A-B579-460E-94D1-54222C63F5DA}</a:tableStyleId>
              </a:tblPr>
              <a:tblGrid>
                <a:gridCol w="3772346">
                  <a:extLst>
                    <a:ext uri="{9D8B030D-6E8A-4147-A177-3AD203B41FA5}">
                      <a16:colId xmlns:a16="http://schemas.microsoft.com/office/drawing/2014/main" xmlns="" val="2562560090"/>
                    </a:ext>
                  </a:extLst>
                </a:gridCol>
                <a:gridCol w="3772346">
                  <a:extLst>
                    <a:ext uri="{9D8B030D-6E8A-4147-A177-3AD203B41FA5}">
                      <a16:colId xmlns:a16="http://schemas.microsoft.com/office/drawing/2014/main" xmlns="" val="557443571"/>
                    </a:ext>
                  </a:extLst>
                </a:gridCol>
                <a:gridCol w="3772346">
                  <a:extLst>
                    <a:ext uri="{9D8B030D-6E8A-4147-A177-3AD203B41FA5}">
                      <a16:colId xmlns:a16="http://schemas.microsoft.com/office/drawing/2014/main" xmlns="" val="2601346121"/>
                    </a:ext>
                  </a:extLst>
                </a:gridCol>
              </a:tblGrid>
              <a:tr h="1014330">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ANGUILLA</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RES-08/ANG</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363874">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dirty="0">
                          <a:ln>
                            <a:noFill/>
                          </a:ln>
                          <a:solidFill>
                            <a:schemeClr val="bg1"/>
                          </a:solidFill>
                          <a:uFillTx/>
                          <a:latin typeface="Montserrat" pitchFamily="2" charset="77"/>
                          <a:ea typeface="+mn-ea"/>
                          <a:cs typeface="+mn-cs"/>
                          <a:sym typeface="Proxima Nova"/>
                        </a:rPr>
                        <a:t>Streamlining Anguilla’s Energy Sector towards a more sustainable future</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899160">
                <a:tc>
                  <a:txBody>
                    <a:bodyPr/>
                    <a:lstStyle/>
                    <a:p>
                      <a:pPr marL="127000" marR="0" indent="0" algn="ctr" defTabSz="825500" rtl="0" latinLnBrk="0">
                        <a:lnSpc>
                          <a:spcPct val="100000"/>
                        </a:lnSpc>
                        <a:spcBef>
                          <a:spcPts val="0"/>
                        </a:spcBef>
                        <a:spcAft>
                          <a:spcPts val="0"/>
                        </a:spcAft>
                        <a:buClrTx/>
                        <a:buSzPct val="100000"/>
                        <a:buFontTx/>
                        <a:buNone/>
                        <a:tabLst/>
                      </a:pPr>
                      <a:endParaRPr lang="en-GB" sz="14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€ 997,878</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Government of Anguilla - Ministry of Infrastructure, Communications, Utilities and Housing</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281315">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20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27/08/2022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26/04/2024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37115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The increased integration of, and investment in, renewable energy and energy efficient technologies in the electricity and transportation sectors in Anguilla.</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1. An Integrated Resource and Resilience Plan (IRRP) </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2. Updated National Energy Policy (NEP)</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3. Energy Efficiency and Renewable Energy pilot initiatives implemented</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4. A National Electric Vehicle Transition Plan developed and published</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5. Public awareness campaign &amp; Training workshops</a:t>
                      </a:r>
                      <a:endParaRPr lang="en-US" sz="1400" b="0" i="0" u="none" strike="noStrike" cap="none" spc="0" baseline="0" noProof="0" dirty="0">
                        <a:ln>
                          <a:noFill/>
                        </a:ln>
                        <a:solidFill>
                          <a:schemeClr val="tx1"/>
                        </a:solidFill>
                        <a:uFillTx/>
                        <a:latin typeface="Montserrat" pitchFamily="2" charset="77"/>
                        <a:ea typeface="+mn-ea"/>
                        <a:cs typeface="+mn-cs"/>
                        <a:sym typeface="Proxima Nova"/>
                      </a:endParaRPr>
                    </a:p>
                  </a:txBody>
                  <a:tcPr marL="45720" marR="45720" marT="22860" marB="22860" anchor="ct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7994">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National Energy Policy</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a:t>
                      </a:r>
                      <a:r>
                        <a:rPr lang="en-GB" sz="1400" dirty="0">
                          <a:latin typeface="Montserrat" pitchFamily="2" charset="77"/>
                        </a:rPr>
                        <a:t>Research, Knowledge and Policy Development</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8" name="Picture 7" descr="Logo&#10;&#10;Description automatically generated">
            <a:extLst>
              <a:ext uri="{FF2B5EF4-FFF2-40B4-BE49-F238E27FC236}">
                <a16:creationId xmlns:a16="http://schemas.microsoft.com/office/drawing/2014/main" xmlns="" id="{2B1E3549-8B95-A21D-32B3-D402BD42F2C5}"/>
              </a:ext>
            </a:extLst>
          </p:cNvPr>
          <p:cNvPicPr>
            <a:picLocks noChangeAspect="1"/>
          </p:cNvPicPr>
          <p:nvPr/>
        </p:nvPicPr>
        <p:blipFill>
          <a:blip r:embed="rId3"/>
          <a:stretch>
            <a:fillRect/>
          </a:stretch>
        </p:blipFill>
        <p:spPr>
          <a:xfrm>
            <a:off x="546100" y="260131"/>
            <a:ext cx="1874717" cy="940432"/>
          </a:xfrm>
          <a:prstGeom prst="rect">
            <a:avLst/>
          </a:prstGeom>
        </p:spPr>
      </p:pic>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1820229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16234"/>
          <a:ext cx="11264463" cy="5896738"/>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noProof="1">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GB" sz="2200" noProof="1">
                          <a:latin typeface="Montserrat" pitchFamily="2" charset="77"/>
                        </a:rPr>
                        <a:t>CAYMAN ISLANDS</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1">
                          <a:ln>
                            <a:noFill/>
                          </a:ln>
                          <a:solidFill>
                            <a:schemeClr val="tx1"/>
                          </a:solidFill>
                          <a:uFillTx/>
                          <a:latin typeface="Montserrat" pitchFamily="2" charset="77"/>
                          <a:ea typeface="+mn-ea"/>
                          <a:cs typeface="+mn-cs"/>
                          <a:sym typeface="Proxima Nova"/>
                        </a:rPr>
                        <a:t>RES-44/CAY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1">
                          <a:ln>
                            <a:noFill/>
                          </a:ln>
                          <a:solidFill>
                            <a:schemeClr val="bg1"/>
                          </a:solidFill>
                          <a:uFillTx/>
                          <a:latin typeface="Montserrat" pitchFamily="2" charset="77"/>
                          <a:ea typeface="+mn-ea"/>
                          <a:cs typeface="+mn-cs"/>
                          <a:sym typeface="Proxima Nova"/>
                        </a:rPr>
                        <a:t>Championing the Cayman Islands COVID 19 Economic Assessment and Stimulus Plan: </a:t>
                      </a:r>
                    </a:p>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1">
                          <a:ln>
                            <a:noFill/>
                          </a:ln>
                          <a:solidFill>
                            <a:schemeClr val="bg1"/>
                          </a:solidFill>
                          <a:uFillTx/>
                          <a:latin typeface="Montserrat" pitchFamily="2" charset="77"/>
                          <a:ea typeface="+mn-ea"/>
                          <a:cs typeface="+mn-cs"/>
                          <a:sym typeface="Proxima Nova"/>
                        </a:rPr>
                        <a:t>Public Sector Energy Efficiency Programme</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89916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1">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€ 343,564</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1">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Cayman Islands Government – </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Ministry of Sustainability and Climate Resiliency</a:t>
                      </a:r>
                    </a:p>
                  </a:txBody>
                  <a:tcPr marL="45720" marR="45720" marT="22860" marB="228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Duration: 18 months</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Start Date: 11/10/2022</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End Date: 10/04/2024</a:t>
                      </a:r>
                    </a:p>
                  </a:txBody>
                  <a:tcPr marL="45720" marR="45720" marT="22860" marB="22860" anchor="ctr"/>
                </a:tc>
                <a:extLst>
                  <a:ext uri="{0D108BD9-81ED-4DB2-BD59-A6C34878D82A}">
                    <a16:rowId xmlns:a16="http://schemas.microsoft.com/office/drawing/2014/main" xmlns="" val="2441054998"/>
                  </a:ext>
                </a:extLst>
              </a:tr>
              <a:tr h="2340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PURPOSE:</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1">
                          <a:ln>
                            <a:noFill/>
                          </a:ln>
                          <a:solidFill>
                            <a:schemeClr val="tx1"/>
                          </a:solidFill>
                          <a:uFillTx/>
                          <a:latin typeface="Montserrat" pitchFamily="2" charset="77"/>
                          <a:ea typeface="+mn-ea"/>
                          <a:cs typeface="+mn-cs"/>
                          <a:sym typeface="Proxima Nova"/>
                        </a:rPr>
                        <a:t>To implement energy efficiency tools and measures for government buildings and to strengthen the capacity of the Cayman government to reduce electricity consumption</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GB" sz="1400" b="0" i="0" u="none" strike="noStrike" cap="none" spc="0" baseline="0" noProof="1">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GB" sz="1400" b="0" i="0" u="none" strike="noStrike" cap="none" spc="0" baseline="0" noProof="1">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1400" b="0" i="0" u="none" strike="noStrike" cap="none" spc="0" baseline="0" noProof="1">
                          <a:ln>
                            <a:noFill/>
                          </a:ln>
                          <a:uFillTx/>
                          <a:latin typeface="Montserrat" pitchFamily="2" charset="77"/>
                        </a:rPr>
                        <a:t>Development of energy efficiency standards and recommendations on financing vehicles</a:t>
                      </a:r>
                    </a:p>
                    <a:p>
                      <a:pPr marL="127000" lvl="0" indent="0" algn="l">
                        <a:lnSpc>
                          <a:spcPct val="100000"/>
                        </a:lnSpc>
                        <a:spcBef>
                          <a:spcPts val="0"/>
                        </a:spcBef>
                        <a:spcAft>
                          <a:spcPts val="0"/>
                        </a:spcAft>
                        <a:buNone/>
                      </a:pPr>
                      <a:r>
                        <a:rPr lang="en-GB" sz="1400" b="0" i="0" u="none" strike="noStrike" cap="none" spc="0" baseline="0" noProof="1">
                          <a:ln>
                            <a:noFill/>
                          </a:ln>
                          <a:uFillTx/>
                          <a:latin typeface="Montserrat" pitchFamily="2" charset="77"/>
                        </a:rPr>
                        <a:t>2.       </a:t>
                      </a:r>
                      <a:r>
                        <a:rPr lang="en-GB" sz="1400" b="0" i="0" u="none" strike="noStrike" kern="1200" cap="none" spc="0" baseline="0" noProof="1">
                          <a:ln>
                            <a:noFill/>
                          </a:ln>
                          <a:solidFill>
                            <a:schemeClr val="tx1"/>
                          </a:solidFill>
                          <a:uFillTx/>
                          <a:latin typeface="Montserrat" pitchFamily="2" charset="77"/>
                          <a:ea typeface="+mn-ea"/>
                          <a:cs typeface="+mn-cs"/>
                        </a:rPr>
                        <a:t>Audit</a:t>
                      </a:r>
                      <a:r>
                        <a:rPr lang="en-GB" sz="1400" b="0" i="0" u="none" strike="noStrike" cap="none" spc="0" baseline="0" noProof="1">
                          <a:ln>
                            <a:noFill/>
                          </a:ln>
                          <a:uFillTx/>
                          <a:latin typeface="Montserrat" pitchFamily="2" charset="77"/>
                        </a:rPr>
                        <a:t>, assessment and retrofit of public buildings </a:t>
                      </a:r>
                    </a:p>
                    <a:p>
                      <a:pPr lvl="0" algn="l">
                        <a:lnSpc>
                          <a:spcPct val="100000"/>
                        </a:lnSpc>
                        <a:spcBef>
                          <a:spcPts val="0"/>
                        </a:spcBef>
                        <a:spcAft>
                          <a:spcPts val="0"/>
                        </a:spcAft>
                        <a:buNone/>
                      </a:pPr>
                      <a:r>
                        <a:rPr lang="en-GB" sz="1400" b="0" i="0" u="none" strike="noStrike" cap="none" spc="0" baseline="0" noProof="1">
                          <a:ln>
                            <a:noFill/>
                          </a:ln>
                          <a:uFillTx/>
                          <a:latin typeface="Montserrat" pitchFamily="2" charset="77"/>
                        </a:rPr>
                        <a:t>  3.        </a:t>
                      </a:r>
                      <a:r>
                        <a:rPr lang="en-GB" sz="1400" b="0" i="0" u="none" strike="noStrike" kern="1200" cap="none" spc="0" baseline="0" noProof="1">
                          <a:ln>
                            <a:noFill/>
                          </a:ln>
                          <a:solidFill>
                            <a:schemeClr val="tx1"/>
                          </a:solidFill>
                          <a:uFillTx/>
                          <a:latin typeface="Montserrat" pitchFamily="2" charset="77"/>
                          <a:ea typeface="+mn-ea"/>
                          <a:cs typeface="+mn-cs"/>
                        </a:rPr>
                        <a:t>Facility</a:t>
                      </a:r>
                      <a:r>
                        <a:rPr lang="en-GB" sz="1400" b="0" i="0" u="none" strike="noStrike" cap="none" spc="0" baseline="0" noProof="1">
                          <a:ln>
                            <a:noFill/>
                          </a:ln>
                          <a:uFillTx/>
                          <a:latin typeface="Montserrat" pitchFamily="2" charset="77"/>
                        </a:rPr>
                        <a:t> managers and technicians capacities strengthened </a:t>
                      </a:r>
                    </a:p>
                    <a:p>
                      <a:pPr lvl="0" algn="l">
                        <a:lnSpc>
                          <a:spcPct val="100000"/>
                        </a:lnSpc>
                        <a:spcBef>
                          <a:spcPts val="0"/>
                        </a:spcBef>
                        <a:spcAft>
                          <a:spcPts val="0"/>
                        </a:spcAft>
                        <a:buNone/>
                      </a:pPr>
                      <a:r>
                        <a:rPr lang="en-GB" sz="1400" b="0" i="0" u="none" strike="noStrike" cap="none" spc="0" baseline="0" noProof="1">
                          <a:ln>
                            <a:noFill/>
                          </a:ln>
                          <a:uFillTx/>
                          <a:latin typeface="Montserrat" pitchFamily="2" charset="77"/>
                        </a:rPr>
                        <a:t>  4.        </a:t>
                      </a:r>
                      <a:r>
                        <a:rPr lang="en-GB" sz="1400" b="0" i="0" u="none" strike="noStrike" kern="1200" cap="none" spc="0" baseline="0" noProof="1">
                          <a:ln>
                            <a:noFill/>
                          </a:ln>
                          <a:solidFill>
                            <a:schemeClr val="tx1"/>
                          </a:solidFill>
                          <a:uFillTx/>
                          <a:latin typeface="Montserrat" pitchFamily="2" charset="77"/>
                          <a:ea typeface="+mn-ea"/>
                          <a:cs typeface="+mn-cs"/>
                        </a:rPr>
                        <a:t>National</a:t>
                      </a:r>
                      <a:r>
                        <a:rPr lang="en-GB" sz="1400" b="0" i="0" u="none" strike="noStrike" cap="none" spc="0" baseline="0" noProof="1">
                          <a:ln>
                            <a:noFill/>
                          </a:ln>
                          <a:uFillTx/>
                          <a:latin typeface="Montserrat" pitchFamily="2" charset="77"/>
                        </a:rPr>
                        <a:t> public awareness campaign on RE and EE developed</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48000">
                <a:tc gridSpan="3">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1">
                          <a:ln>
                            <a:noFill/>
                          </a:ln>
                          <a:solidFill>
                            <a:schemeClr val="tx1"/>
                          </a:solidFill>
                          <a:uFillTx/>
                          <a:latin typeface="Montserrat" pitchFamily="2" charset="77"/>
                          <a:ea typeface="+mn-ea"/>
                          <a:cs typeface="+mn-cs"/>
                          <a:sym typeface="Proxima Nova"/>
                        </a:rPr>
                        <a:t>Area of Impact: National Energy Policy</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1">
                          <a:ln>
                            <a:noFill/>
                          </a:ln>
                          <a:solidFill>
                            <a:schemeClr val="tx1"/>
                          </a:solidFill>
                          <a:uFillTx/>
                          <a:latin typeface="Montserrat" pitchFamily="2" charset="77"/>
                          <a:ea typeface="+mn-ea"/>
                          <a:cs typeface="+mn-cs"/>
                          <a:sym typeface="Proxima Nova"/>
                        </a:rPr>
                        <a:t>Entry point: </a:t>
                      </a:r>
                      <a:r>
                        <a:rPr lang="en-GB" sz="1400" noProof="1">
                          <a:latin typeface="Montserrat" pitchFamily="2" charset="77"/>
                        </a:rPr>
                        <a:t>Research, Knowledge and Policy Development</a:t>
                      </a:r>
                      <a:r>
                        <a:rPr lang="en-GB" sz="1400" baseline="0" noProof="1">
                          <a:latin typeface="Montserrat" pitchFamily="2" charset="77"/>
                        </a:rPr>
                        <a:t> /</a:t>
                      </a:r>
                      <a:r>
                        <a:rPr lang="en-GB" sz="1400" b="0" i="0" u="none" strike="noStrike" cap="none" spc="0" baseline="0" noProof="1">
                          <a:ln>
                            <a:noFill/>
                          </a:ln>
                          <a:solidFill>
                            <a:schemeClr val="tx1"/>
                          </a:solidFill>
                          <a:uFillTx/>
                          <a:latin typeface="Montserrat" pitchFamily="2" charset="77"/>
                          <a:ea typeface="+mn-ea"/>
                          <a:cs typeface="+mn-cs"/>
                          <a:sym typeface="Proxima Nova"/>
                        </a:rPr>
                        <a:t> T</a:t>
                      </a:r>
                      <a:r>
                        <a:rPr lang="en-GB" sz="1400" noProof="1">
                          <a:latin typeface="Montserrat" pitchFamily="2" charset="77"/>
                        </a:rPr>
                        <a:t>echnology Integration</a:t>
                      </a:r>
                      <a:endParaRPr lang="en-GB" sz="1400" b="0" i="0" u="none" strike="noStrike" cap="none" spc="0" baseline="0" noProof="1">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166449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7115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656209">
                  <a:extLst>
                    <a:ext uri="{9D8B030D-6E8A-4147-A177-3AD203B41FA5}">
                      <a16:colId xmlns:a16="http://schemas.microsoft.com/office/drawing/2014/main" xmlns="" val="557443571"/>
                    </a:ext>
                  </a:extLst>
                </a:gridCol>
                <a:gridCol w="98612">
                  <a:extLst>
                    <a:ext uri="{9D8B030D-6E8A-4147-A177-3AD203B41FA5}">
                      <a16:colId xmlns:a16="http://schemas.microsoft.com/office/drawing/2014/main" xmlns="" val="660305962"/>
                    </a:ext>
                  </a:extLst>
                </a:gridCol>
                <a:gridCol w="3754821">
                  <a:extLst>
                    <a:ext uri="{9D8B030D-6E8A-4147-A177-3AD203B41FA5}">
                      <a16:colId xmlns:a16="http://schemas.microsoft.com/office/drawing/2014/main" xmlns="" val="2601346121"/>
                    </a:ext>
                  </a:extLst>
                </a:gridCol>
              </a:tblGrid>
              <a:tr h="951048">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27000" indent="0" algn="ctr">
                        <a:buNone/>
                      </a:pPr>
                      <a:r>
                        <a:rPr lang="en-US" sz="2200" dirty="0">
                          <a:latin typeface="Montserrat" pitchFamily="2" charset="77"/>
                        </a:rPr>
                        <a:t>MONTSERRAT</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27000" indent="0" algn="ctr">
                        <a:buNone/>
                      </a:pP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RES-37/MNI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4986">
                <a:tc gridSpan="4">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dirty="0">
                          <a:ln>
                            <a:noFill/>
                          </a:ln>
                          <a:solidFill>
                            <a:schemeClr val="bg1"/>
                          </a:solidFill>
                          <a:uFillTx/>
                          <a:latin typeface="Montserrat" pitchFamily="2" charset="77"/>
                          <a:ea typeface="+mn-ea"/>
                          <a:cs typeface="+mn-cs"/>
                          <a:sym typeface="Proxima Nova"/>
                        </a:rPr>
                        <a:t>Post-COVID Cost Reduction through Energy Efficiency</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endParaRPr lang="en-GB"/>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7560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€ 425,183</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gridSpan="2">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Government of Montserrat- Ministry of</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Communication, Works, Labour &amp; Energy</a:t>
                      </a:r>
                      <a:endParaRPr lang="en-GB" sz="1400" b="0" i="0" u="none" strike="noStrike" cap="none" spc="0" baseline="0" dirty="0">
                        <a:ln>
                          <a:noFill/>
                        </a:ln>
                        <a:solidFill>
                          <a:srgbClr val="0070C0"/>
                        </a:solidFill>
                        <a:uFillTx/>
                        <a:latin typeface="Montserrat" pitchFamily="2" charset="77"/>
                        <a:ea typeface="+mn-ea"/>
                        <a:cs typeface="+mn-cs"/>
                        <a:sym typeface="Proxima Nova"/>
                      </a:endParaRPr>
                    </a:p>
                  </a:txBody>
                  <a:tcPr marL="18000" marR="18000" marT="18000" marB="18000" anchor="ctr">
                    <a:lnT w="12700" cap="flat" cmpd="sng" algn="ctr">
                      <a:solidFill>
                        <a:schemeClr val="tx1"/>
                      </a:solidFill>
                      <a:prstDash val="solid"/>
                      <a:round/>
                      <a:headEnd type="none" w="med" len="med"/>
                      <a:tailEnd type="none" w="med" len="med"/>
                    </a:lnT>
                    <a:noFill/>
                  </a:tcPr>
                </a:tc>
                <a:tc hMerge="1">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Government of Montserrat, Energy Department, Ministry of</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Communication, Works, Labour &amp; Energy</a:t>
                      </a:r>
                    </a:p>
                  </a:txBody>
                  <a:tcPr marL="36000" marR="3600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59485">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19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17/09/2022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gridSpan="2">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16/04/2024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15/12/2023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a16="http://schemas.microsoft.com/office/drawing/2014/main" xmlns="" val="2441054998"/>
                  </a:ext>
                </a:extLst>
              </a:tr>
              <a:tr h="2286000">
                <a:tc gridSpan="4">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dirty="0">
                          <a:ln>
                            <a:noFill/>
                          </a:ln>
                          <a:solidFill>
                            <a:schemeClr val="tx1"/>
                          </a:solidFill>
                          <a:uFillTx/>
                          <a:latin typeface="Montserrat" pitchFamily="2" charset="77"/>
                          <a:ea typeface="+mn-ea"/>
                          <a:cs typeface="+mn-cs"/>
                        </a:rPr>
                        <a:t>To implement energy efficiency tools and measures for public sector buildings in Montserrat and to strengthen the capacity of the Montserrat government to reduce electricity consumption</a:t>
                      </a:r>
                      <a:endParaRPr lang="en-US" sz="1400" b="0" i="0" u="none" strike="noStrike" cap="none" spc="0" baseline="0" dirty="0">
                        <a:ln>
                          <a:noFill/>
                        </a:ln>
                        <a:solidFill>
                          <a:schemeClr val="tx1"/>
                        </a:solidFill>
                        <a:uFillTx/>
                        <a:latin typeface="Montserrat" pitchFamily="2" charset="77"/>
                        <a:ea typeface="+mn-ea"/>
                        <a:cs typeface="+mn-cs"/>
                      </a:endParaRPr>
                    </a:p>
                    <a:p>
                      <a:pPr lvl="0" algn="ctr">
                        <a:lnSpc>
                          <a:spcPct val="100000"/>
                        </a:lnSpc>
                        <a:spcBef>
                          <a:spcPts val="0"/>
                        </a:spcBef>
                        <a:spcAft>
                          <a:spcPts val="0"/>
                        </a:spcAft>
                        <a:buNone/>
                      </a:pPr>
                      <a:endParaRPr lang="en-US" sz="1400" b="0" i="0" u="none" strike="noStrike" cap="none" spc="0" baseline="0" noProof="0" dirty="0">
                        <a:ln>
                          <a:noFill/>
                        </a:ln>
                        <a:solidFill>
                          <a:schemeClr val="tx1"/>
                        </a:solidFill>
                        <a:uFillTx/>
                        <a:latin typeface="Montserrat" pitchFamily="2" charset="77"/>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Energy efficiency audits and retrofits of government-owned building </a:t>
                      </a: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Training of Energy Department staff and students &amp; public education campaign</a:t>
                      </a: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Draft Policy and framework to support the development of a Sustainable Energy/Energy Efficiency financial model and services</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endParaRPr lang="en-GB"/>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53633">
                <a:tc gridSpan="4">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National Energy Policy</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a:t>
                      </a:r>
                      <a:r>
                        <a:rPr lang="en-GB" sz="1400" dirty="0">
                          <a:latin typeface="Montserrat" pitchFamily="2" charset="77"/>
                        </a:rPr>
                        <a:t>Research, Knowledge and Policy Development</a:t>
                      </a:r>
                      <a:r>
                        <a:rPr lang="en-GB" sz="1400" baseline="0" dirty="0">
                          <a:latin typeface="Montserrat" pitchFamily="2" charset="77"/>
                        </a:rPr>
                        <a:t> /</a:t>
                      </a:r>
                      <a:r>
                        <a:rPr lang="en-GB" sz="1400" b="0" i="0" u="none" strike="noStrike" cap="none" spc="0" baseline="0" dirty="0">
                          <a:ln>
                            <a:noFill/>
                          </a:ln>
                          <a:solidFill>
                            <a:schemeClr val="tx1"/>
                          </a:solidFill>
                          <a:uFillTx/>
                          <a:latin typeface="Montserrat" pitchFamily="2" charset="77"/>
                          <a:ea typeface="+mn-ea"/>
                          <a:cs typeface="+mn-cs"/>
                          <a:sym typeface="Proxima Nova"/>
                        </a:rPr>
                        <a:t> T</a:t>
                      </a:r>
                      <a:r>
                        <a:rPr lang="en-GB" sz="1400" dirty="0">
                          <a:latin typeface="Montserrat" pitchFamily="2" charset="77"/>
                        </a:rPr>
                        <a:t>echnology Integration</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endParaRPr lang="en-GB"/>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2" name="Picture 1">
            <a:extLst>
              <a:ext uri="{FF2B5EF4-FFF2-40B4-BE49-F238E27FC236}">
                <a16:creationId xmlns:a16="http://schemas.microsoft.com/office/drawing/2014/main" xmlns="" id="{CD683CC2-0A7A-4655-6905-A02F0DE6E8C0}"/>
              </a:ext>
            </a:extLst>
          </p:cNvPr>
          <p:cNvPicPr>
            <a:picLocks noChangeAspect="1"/>
          </p:cNvPicPr>
          <p:nvPr/>
        </p:nvPicPr>
        <p:blipFill>
          <a:blip r:embed="rId3"/>
          <a:stretch>
            <a:fillRect/>
          </a:stretch>
        </p:blipFill>
        <p:spPr>
          <a:xfrm>
            <a:off x="567559" y="260131"/>
            <a:ext cx="1874718" cy="938898"/>
          </a:xfrm>
          <a:prstGeom prst="rect">
            <a:avLst/>
          </a:prstGeom>
        </p:spPr>
      </p:pic>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73324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41923" y="260131"/>
          <a:ext cx="11290098" cy="5521898"/>
        </p:xfrm>
        <a:graphic>
          <a:graphicData uri="http://schemas.openxmlformats.org/drawingml/2006/table">
            <a:tbl>
              <a:tblPr firstRow="1" bandRow="1">
                <a:tableStyleId>{5940675A-B579-460E-94D1-54222C63F5DA}</a:tableStyleId>
              </a:tblPr>
              <a:tblGrid>
                <a:gridCol w="3763366">
                  <a:extLst>
                    <a:ext uri="{9D8B030D-6E8A-4147-A177-3AD203B41FA5}">
                      <a16:colId xmlns:a16="http://schemas.microsoft.com/office/drawing/2014/main" xmlns="" val="2562560090"/>
                    </a:ext>
                  </a:extLst>
                </a:gridCol>
                <a:gridCol w="3763366">
                  <a:extLst>
                    <a:ext uri="{9D8B030D-6E8A-4147-A177-3AD203B41FA5}">
                      <a16:colId xmlns:a16="http://schemas.microsoft.com/office/drawing/2014/main" xmlns="" val="557443571"/>
                    </a:ext>
                  </a:extLst>
                </a:gridCol>
                <a:gridCol w="3763366">
                  <a:extLst>
                    <a:ext uri="{9D8B030D-6E8A-4147-A177-3AD203B41FA5}">
                      <a16:colId xmlns:a16="http://schemas.microsoft.com/office/drawing/2014/main" xmlns="" val="2601346121"/>
                    </a:ext>
                  </a:extLst>
                </a:gridCol>
              </a:tblGrid>
              <a:tr h="913611">
                <a:tc gridSpan="2">
                  <a:txBody>
                    <a:bodyPr/>
                    <a:lstStyle/>
                    <a:p>
                      <a:pPr marL="127000" indent="0" algn="r">
                        <a:buNone/>
                      </a:pPr>
                      <a:r>
                        <a:rPr lang="en-GB" sz="2200" noProof="0" dirty="0">
                          <a:latin typeface="Montserrat" pitchFamily="2" charset="77"/>
                        </a:rPr>
                        <a:t>TURKS</a:t>
                      </a:r>
                      <a:r>
                        <a:rPr lang="en-GB" sz="2200" baseline="0" noProof="0" dirty="0">
                          <a:latin typeface="Montserrat" pitchFamily="2" charset="77"/>
                        </a:rPr>
                        <a:t> AND CAICOS ISLANDS</a:t>
                      </a:r>
                      <a:endParaRPr lang="en-GB" sz="2200" noProof="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27000" indent="0" algn="ctr">
                        <a:buNone/>
                      </a:pPr>
                      <a:r>
                        <a:rPr lang="en-GB" sz="4400" noProof="0" dirty="0">
                          <a:latin typeface="Montserrat" pitchFamily="2" charset="77"/>
                        </a:rPr>
                        <a:t>TURKS</a:t>
                      </a:r>
                      <a:r>
                        <a:rPr lang="en-GB" sz="4400" baseline="0" noProof="0" dirty="0">
                          <a:latin typeface="Montserrat" pitchFamily="2" charset="77"/>
                        </a:rPr>
                        <a:t> AND CAICOS ISLANDS</a:t>
                      </a:r>
                      <a:endParaRPr lang="en-GB" sz="4400" noProof="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0" dirty="0">
                          <a:ln>
                            <a:noFill/>
                          </a:ln>
                          <a:solidFill>
                            <a:schemeClr val="tx1"/>
                          </a:solidFill>
                          <a:uFillTx/>
                          <a:latin typeface="Montserrat" pitchFamily="2" charset="77"/>
                          <a:ea typeface="+mn-ea"/>
                          <a:cs typeface="+mn-cs"/>
                          <a:sym typeface="Proxima Nova"/>
                        </a:rPr>
                        <a:t>RES-33/TCI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93548">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Transitioning Towards Green Energy in the Turks and Caicos Islands</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886827380"/>
                  </a:ext>
                </a:extLst>
              </a:tr>
              <a:tr h="985736">
                <a:tc>
                  <a:txBody>
                    <a:bodyPr/>
                    <a:lstStyle/>
                    <a:p>
                      <a:pPr marL="127000" marR="0" indent="0" algn="ctr" defTabSz="825500" rtl="0" latinLnBrk="0">
                        <a:lnSpc>
                          <a:spcPct val="100000"/>
                        </a:lnSpc>
                        <a:spcBef>
                          <a:spcPts val="0"/>
                        </a:spcBef>
                        <a:spcAft>
                          <a:spcPts val="0"/>
                        </a:spcAft>
                        <a:buClrTx/>
                        <a:buSzPct val="100000"/>
                        <a:buFontTx/>
                        <a:buNone/>
                        <a:tabLst/>
                      </a:pP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€ 1,455,326</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Government of the Turks and Caicos Islands - Ministry of Home Affairs, Public Utilities and Transportation</a:t>
                      </a:r>
                    </a:p>
                  </a:txBody>
                  <a:tcPr marL="45720" marR="45720" marT="22860" marB="22860" anchor="ctr"/>
                </a:tc>
                <a:extLst>
                  <a:ext uri="{0D108BD9-81ED-4DB2-BD59-A6C34878D82A}">
                    <a16:rowId xmlns:a16="http://schemas.microsoft.com/office/drawing/2014/main" xmlns="" val="1700774993"/>
                  </a:ext>
                </a:extLst>
              </a:tr>
              <a:tr h="335516">
                <a:tc>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Duration</a:t>
                      </a:r>
                      <a:r>
                        <a:rPr lang="en-GB" sz="1400" b="0" i="0" u="none" strike="noStrike" cap="none" spc="0" baseline="0" noProof="0" dirty="0">
                          <a:ln>
                            <a:noFill/>
                          </a:ln>
                          <a:solidFill>
                            <a:schemeClr val="tx1"/>
                          </a:solidFill>
                          <a:uFillTx/>
                          <a:latin typeface="Montserrat" pitchFamily="2" charset="77"/>
                          <a:ea typeface="+mn-ea"/>
                          <a:cs typeface="+mn-cs"/>
                        </a:rPr>
                        <a:t>: 22 months</a:t>
                      </a: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Start Date</a:t>
                      </a:r>
                      <a:r>
                        <a:rPr lang="en-GB" sz="1400" b="0" i="0" u="none" strike="noStrike" cap="none" spc="0" baseline="0" noProof="0" dirty="0">
                          <a:ln>
                            <a:noFill/>
                          </a:ln>
                          <a:solidFill>
                            <a:schemeClr val="tx1"/>
                          </a:solidFill>
                          <a:uFillTx/>
                          <a:latin typeface="Montserrat" pitchFamily="2" charset="77"/>
                          <a:ea typeface="+mn-ea"/>
                          <a:cs typeface="+mn-cs"/>
                        </a:rPr>
                        <a:t>: 25/05/2022</a:t>
                      </a: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End Date</a:t>
                      </a:r>
                      <a:r>
                        <a:rPr lang="en-GB" sz="1400" b="0" i="0" u="none" strike="noStrike" cap="none" spc="0" baseline="0" noProof="0" dirty="0">
                          <a:ln>
                            <a:noFill/>
                          </a:ln>
                          <a:solidFill>
                            <a:schemeClr val="tx1"/>
                          </a:solidFill>
                          <a:uFillTx/>
                          <a:latin typeface="Montserrat" pitchFamily="2" charset="77"/>
                          <a:ea typeface="+mn-ea"/>
                          <a:cs typeface="+mn-cs"/>
                        </a:rPr>
                        <a:t>: 24/03/2024</a:t>
                      </a: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1972934">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GB" sz="1400" b="0" i="0" u="none" strike="noStrike" cap="none" spc="0" baseline="0" noProof="0" dirty="0">
                          <a:ln>
                            <a:noFill/>
                          </a:ln>
                          <a:solidFill>
                            <a:schemeClr val="tx1"/>
                          </a:solidFill>
                          <a:uFillTx/>
                          <a:latin typeface="Montserrat" pitchFamily="2" charset="77"/>
                          <a:ea typeface="+mn-ea"/>
                          <a:cs typeface="+mn-cs"/>
                        </a:rPr>
                        <a:t>To contribute to the </a:t>
                      </a:r>
                      <a:r>
                        <a:rPr lang="en-GB" sz="1400" b="0" i="0" u="none" strike="noStrike" cap="none" spc="0" baseline="0" noProof="0" dirty="0">
                          <a:ln>
                            <a:noFill/>
                          </a:ln>
                          <a:solidFill>
                            <a:schemeClr val="tx1"/>
                          </a:solidFill>
                          <a:uFillTx/>
                          <a:latin typeface="Montserrat" pitchFamily="2" charset="77"/>
                          <a:ea typeface="+mn-ea"/>
                          <a:cs typeface="+mn-cs"/>
                          <a:sym typeface="Proxima Nova"/>
                        </a:rPr>
                        <a:t>strengthened capacity of the TCI for sustainable energy transition</a:t>
                      </a:r>
                      <a:endParaRPr lang="en-GB" sz="1400" b="0" i="0" u="none" strike="noStrike" cap="none" spc="0" baseline="0" noProof="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endParaRPr lang="en-GB" sz="1400" b="0" i="0" u="none" strike="noStrike" cap="none" spc="0" baseline="0" noProof="0" dirty="0">
                        <a:ln>
                          <a:noFill/>
                        </a:ln>
                        <a:solidFill>
                          <a:schemeClr val="tx1"/>
                        </a:solidFill>
                        <a:uFillTx/>
                        <a:latin typeface="Montserrat" pitchFamily="2" charset="77"/>
                        <a:ea typeface="+mn-ea"/>
                        <a:cs typeface="+mn-cs"/>
                      </a:endParaRPr>
                    </a:p>
                    <a:p>
                      <a:pPr lvl="0" algn="ctr">
                        <a:lnSpc>
                          <a:spcPct val="100000"/>
                        </a:lnSpc>
                        <a:spcBef>
                          <a:spcPts val="0"/>
                        </a:spcBef>
                        <a:spcAft>
                          <a:spcPts val="0"/>
                        </a:spcAft>
                        <a:buNone/>
                      </a:pPr>
                      <a:r>
                        <a:rPr lang="en-GB" sz="1400" b="0" i="0" u="none" strike="noStrike" cap="none" spc="0" baseline="0" noProof="0" dirty="0">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Government-owned critical facilities retrofits and installation of solar streetlights </a:t>
                      </a: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Existing legislation and regulatory frameworks reviewed to enable the energy transition </a:t>
                      </a: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Communications and visibility plan developed and implemented </a:t>
                      </a: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Institutional capacity building programmes developed and implemented</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20553">
                <a:tc gridSpan="3">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Area of Impact: National energy policies</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Entry point : </a:t>
                      </a:r>
                      <a:r>
                        <a:rPr lang="en-GB" sz="1400" noProof="0" dirty="0">
                          <a:latin typeface="Montserrat" pitchFamily="2" charset="77"/>
                        </a:rPr>
                        <a:t>Technology Integration</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2" name="Graphic 1">
            <a:extLst>
              <a:ext uri="{FF2B5EF4-FFF2-40B4-BE49-F238E27FC236}">
                <a16:creationId xmlns:a16="http://schemas.microsoft.com/office/drawing/2014/main" xmlns="" id="{A3030036-CA8D-4FAD-9948-F58C72454E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1923" y="205399"/>
            <a:ext cx="1876926" cy="938464"/>
          </a:xfrm>
          <a:prstGeom prst="rect">
            <a:avLst/>
          </a:prstGeom>
        </p:spPr>
      </p:pic>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107733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5638"/>
          <a:ext cx="11343705" cy="5617503"/>
        </p:xfrm>
        <a:graphic>
          <a:graphicData uri="http://schemas.openxmlformats.org/drawingml/2006/table">
            <a:tbl>
              <a:tblPr firstRow="1" bandRow="1">
                <a:tableStyleId>{5940675A-B579-460E-94D1-54222C63F5DA}</a:tableStyleId>
              </a:tblPr>
              <a:tblGrid>
                <a:gridCol w="3781235">
                  <a:extLst>
                    <a:ext uri="{9D8B030D-6E8A-4147-A177-3AD203B41FA5}">
                      <a16:colId xmlns:a16="http://schemas.microsoft.com/office/drawing/2014/main" xmlns="" val="2562560090"/>
                    </a:ext>
                  </a:extLst>
                </a:gridCol>
                <a:gridCol w="3781235">
                  <a:extLst>
                    <a:ext uri="{9D8B030D-6E8A-4147-A177-3AD203B41FA5}">
                      <a16:colId xmlns:a16="http://schemas.microsoft.com/office/drawing/2014/main" xmlns="" val="557443571"/>
                    </a:ext>
                  </a:extLst>
                </a:gridCol>
                <a:gridCol w="3781235">
                  <a:extLst>
                    <a:ext uri="{9D8B030D-6E8A-4147-A177-3AD203B41FA5}">
                      <a16:colId xmlns:a16="http://schemas.microsoft.com/office/drawing/2014/main" xmlns="" val="2601346121"/>
                    </a:ext>
                  </a:extLst>
                </a:gridCol>
              </a:tblGrid>
              <a:tr h="1068960">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CAYMAN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RES-05/CAY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26867">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dirty="0">
                          <a:ln>
                            <a:noFill/>
                          </a:ln>
                          <a:solidFill>
                            <a:schemeClr val="bg1"/>
                          </a:solidFill>
                          <a:uFillTx/>
                          <a:latin typeface="Montserrat" pitchFamily="2" charset="77"/>
                          <a:ea typeface="+mn-ea"/>
                          <a:cs typeface="+mn-cs"/>
                          <a:sym typeface="Proxima Nova"/>
                        </a:rPr>
                        <a:t>Cayman Islands Residential Building Energy Efficiency Programme</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731661">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€ 885,800</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Cayman Islands Government - Ministry of Sustainability and Climate Resiliency </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30015">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18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11/10/2022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10/04/2024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412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Increased energy efficiency and use of renewable energy within pilot homes in the Cayman Islands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p>
                    <a:p>
                      <a:pPr lvl="0" algn="l">
                        <a:lnSpc>
                          <a:spcPct val="100000"/>
                        </a:lnSpc>
                        <a:spcBef>
                          <a:spcPts val="0"/>
                        </a:spcBef>
                        <a:spcAft>
                          <a:spcPts val="0"/>
                        </a:spcAft>
                        <a:buNone/>
                      </a:pPr>
                      <a:r>
                        <a:rPr lang="en-GB" sz="1400" b="0" i="0" u="none" strike="noStrike" cap="none" spc="0" baseline="0" noProof="0" dirty="0">
                          <a:ln>
                            <a:noFill/>
                          </a:ln>
                          <a:uFillTx/>
                          <a:latin typeface="Montserrat" pitchFamily="2" charset="77"/>
                        </a:rPr>
                        <a:t>1. Energy Efficiency audits and retrofits of pilot homes implemented</a:t>
                      </a:r>
                    </a:p>
                    <a:p>
                      <a:pPr lvl="0" algn="l">
                        <a:lnSpc>
                          <a:spcPct val="100000"/>
                        </a:lnSpc>
                        <a:spcBef>
                          <a:spcPts val="0"/>
                        </a:spcBef>
                        <a:spcAft>
                          <a:spcPts val="0"/>
                        </a:spcAft>
                        <a:buNone/>
                      </a:pPr>
                      <a:r>
                        <a:rPr lang="en-GB" sz="1400" b="0" i="0" u="none" strike="noStrike" cap="none" spc="0" baseline="0" noProof="0" dirty="0">
                          <a:ln>
                            <a:noFill/>
                          </a:ln>
                          <a:uFillTx/>
                          <a:latin typeface="Montserrat" pitchFamily="2" charset="77"/>
                        </a:rPr>
                        <a:t>2. Energy Efficiency and Renewable Energy training and apprenticeship program </a:t>
                      </a:r>
                    </a:p>
                    <a:p>
                      <a:pPr lvl="0" algn="l">
                        <a:lnSpc>
                          <a:spcPct val="100000"/>
                        </a:lnSpc>
                        <a:spcBef>
                          <a:spcPts val="0"/>
                        </a:spcBef>
                        <a:spcAft>
                          <a:spcPts val="0"/>
                        </a:spcAft>
                        <a:buNone/>
                      </a:pPr>
                      <a:r>
                        <a:rPr lang="en-GB" sz="1400" b="0" i="0" u="none" strike="noStrike" cap="none" spc="0" baseline="0" noProof="0" dirty="0">
                          <a:ln>
                            <a:noFill/>
                          </a:ln>
                          <a:uFillTx/>
                          <a:latin typeface="Montserrat" pitchFamily="2" charset="77"/>
                        </a:rPr>
                        <a:t>3. Residential sector financial programmes developed </a:t>
                      </a:r>
                    </a:p>
                    <a:p>
                      <a:pPr lvl="0" algn="l">
                        <a:lnSpc>
                          <a:spcPct val="100000"/>
                        </a:lnSpc>
                        <a:spcBef>
                          <a:spcPts val="0"/>
                        </a:spcBef>
                        <a:spcAft>
                          <a:spcPts val="0"/>
                        </a:spcAft>
                        <a:buNone/>
                      </a:pPr>
                      <a:r>
                        <a:rPr lang="en-GB" sz="1400" b="0" i="0" u="none" strike="noStrike" cap="none" spc="0" baseline="0" noProof="0" dirty="0">
                          <a:ln>
                            <a:noFill/>
                          </a:ln>
                          <a:uFillTx/>
                          <a:latin typeface="Montserrat" pitchFamily="2" charset="77"/>
                        </a:rPr>
                        <a:t>4. Residential Energy Efficiency policy, strategy and governance framework developed </a:t>
                      </a:r>
                    </a:p>
                    <a:p>
                      <a:pPr lvl="0" algn="l">
                        <a:lnSpc>
                          <a:spcPct val="100000"/>
                        </a:lnSpc>
                        <a:spcBef>
                          <a:spcPts val="0"/>
                        </a:spcBef>
                        <a:spcAft>
                          <a:spcPts val="0"/>
                        </a:spcAft>
                        <a:buNone/>
                      </a:pPr>
                      <a:r>
                        <a:rPr lang="en-GB" sz="1400" b="0" i="0" u="none" strike="noStrike" cap="none" spc="0" baseline="0" noProof="0" dirty="0">
                          <a:ln>
                            <a:noFill/>
                          </a:ln>
                          <a:uFillTx/>
                          <a:latin typeface="Montserrat" pitchFamily="2" charset="77"/>
                        </a:rPr>
                        <a:t>5. Communications campaign implemented</a:t>
                      </a:r>
                      <a:endParaRPr lang="en-US" sz="1400" b="0" i="0" u="none" strike="noStrike" cap="none" spc="0" baseline="0" noProof="0" dirty="0">
                        <a:ln>
                          <a:noFill/>
                        </a:ln>
                        <a:uFillTx/>
                        <a:latin typeface="Montserrat" pitchFamily="2" charset="77"/>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48000">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Mainstreaming the Energy Transition </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a:t>
                      </a:r>
                      <a:r>
                        <a:rPr lang="en-GB" sz="1400" dirty="0">
                          <a:latin typeface="Montserrat" pitchFamily="2" charset="77"/>
                        </a:rPr>
                        <a:t>Research, Knowledge and Policy Development</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33889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F405C71-6A89-5F2A-9BB1-D07AE2D2DB83}"/>
              </a:ext>
            </a:extLst>
          </p:cNvPr>
          <p:cNvPicPr>
            <a:picLocks noChangeAspect="1"/>
          </p:cNvPicPr>
          <p:nvPr/>
        </p:nvPicPr>
        <p:blipFill>
          <a:blip r:embed="rId3"/>
          <a:stretch>
            <a:fillRect/>
          </a:stretch>
        </p:blipFill>
        <p:spPr>
          <a:xfrm>
            <a:off x="567559" y="260131"/>
            <a:ext cx="1874718" cy="938898"/>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9911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963985">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MONTSERRAT</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RES-38/MNI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dirty="0">
                          <a:ln>
                            <a:noFill/>
                          </a:ln>
                          <a:solidFill>
                            <a:schemeClr val="bg1"/>
                          </a:solidFill>
                          <a:uFillTx/>
                          <a:latin typeface="Montserrat" pitchFamily="2" charset="77"/>
                          <a:ea typeface="+mn-ea"/>
                          <a:cs typeface="+mn-cs"/>
                          <a:sym typeface="Proxima Nova"/>
                        </a:rPr>
                        <a:t>Energy Efficient Lighting and </a:t>
                      </a:r>
                    </a:p>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dirty="0">
                          <a:ln>
                            <a:noFill/>
                          </a:ln>
                          <a:solidFill>
                            <a:schemeClr val="bg1"/>
                          </a:solidFill>
                          <a:uFillTx/>
                          <a:latin typeface="Montserrat" pitchFamily="2" charset="77"/>
                          <a:ea typeface="+mn-ea"/>
                          <a:cs typeface="+mn-cs"/>
                          <a:sym typeface="Proxima Nova"/>
                        </a:rPr>
                        <a:t>Environmental Friendly Disposal Lighting Disposal on Montserrat</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dirty="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7608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€ 185,168</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2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20" baseline="0" dirty="0">
                          <a:ln>
                            <a:noFill/>
                          </a:ln>
                          <a:solidFill>
                            <a:schemeClr val="tx1"/>
                          </a:solidFill>
                          <a:uFillTx/>
                          <a:latin typeface="Montserrat" pitchFamily="2" charset="77"/>
                          <a:ea typeface="+mn-ea"/>
                          <a:cs typeface="+mn-cs"/>
                          <a:sym typeface="Proxima Nova"/>
                        </a:rPr>
                        <a:t>Government of Montserrat - Ministry of</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20" baseline="0" dirty="0">
                          <a:ln>
                            <a:noFill/>
                          </a:ln>
                          <a:solidFill>
                            <a:schemeClr val="tx1"/>
                          </a:solidFill>
                          <a:uFillTx/>
                          <a:latin typeface="Montserrat" pitchFamily="2" charset="77"/>
                          <a:ea typeface="+mn-ea"/>
                          <a:cs typeface="+mn-cs"/>
                          <a:sym typeface="Proxima Nova"/>
                        </a:rPr>
                        <a:t>Communication, Works, Labour &amp; Energy</a:t>
                      </a:r>
                    </a:p>
                  </a:txBody>
                  <a:tcPr marL="18000" marR="18000" marT="18000" marB="180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Duration: 19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10/09/2022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End Date: </a:t>
                      </a:r>
                      <a:r>
                        <a:rPr lang="en-GB" sz="1400" b="0" i="0" u="none" strike="noStrike" cap="none" spc="0" baseline="0" dirty="0">
                          <a:ln>
                            <a:noFill/>
                          </a:ln>
                          <a:solidFill>
                            <a:schemeClr val="tx1"/>
                          </a:solidFill>
                          <a:uFillTx/>
                          <a:latin typeface="Montserrat" pitchFamily="2" charset="77"/>
                          <a:ea typeface="+mn-ea"/>
                          <a:cs typeface="+mn-cs"/>
                          <a:sym typeface="Proxima Nova"/>
                        </a:rPr>
                        <a:t>09/04/2024</a:t>
                      </a:r>
                    </a:p>
                  </a:txBody>
                  <a:tcPr marL="45720" marR="45720" marT="22860" marB="22860" anchor="ctr"/>
                </a:tc>
                <a:extLst>
                  <a:ext uri="{0D108BD9-81ED-4DB2-BD59-A6C34878D82A}">
                    <a16:rowId xmlns:a16="http://schemas.microsoft.com/office/drawing/2014/main" xmlns="" val="2441054998"/>
                  </a:ext>
                </a:extLst>
              </a:tr>
              <a:tr h="2286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To improve the efficiency of energy consumption among participating residential electricity consumers and to increase the capacity of the public where it pertains to efficient usage of energy</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noProof="0" dirty="0">
                        <a:ln>
                          <a:noFill/>
                        </a:ln>
                        <a:uFillTx/>
                        <a:latin typeface="Montserrat" pitchFamily="2" charset="77"/>
                      </a:endParaRPr>
                    </a:p>
                    <a:p>
                      <a:pPr marL="584200" marR="0" indent="-45720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Collection of baseline data in order to establish light lamp standards in the residential sector</a:t>
                      </a:r>
                    </a:p>
                    <a:p>
                      <a:pPr marL="584200" marR="0" indent="-45720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Lamp Exchange Program implemented</a:t>
                      </a:r>
                    </a:p>
                    <a:p>
                      <a:pPr marL="584200" marR="0" indent="-45720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Capacity building and training sessions with employees on the environmentally friendly disposal of light lamps developed</a:t>
                      </a:r>
                    </a:p>
                    <a:p>
                      <a:pPr marL="584200" marR="0" indent="-45720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Integrated public awareness and communications strategy implemented</a:t>
                      </a:r>
                      <a:endParaRPr lang="en-GB" sz="12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738000">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Mainstreaming the Energy Transition</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a:t>
                      </a:r>
                      <a:r>
                        <a:rPr lang="en-GB" sz="1400" dirty="0">
                          <a:latin typeface="Montserrat" pitchFamily="2" charset="77"/>
                        </a:rPr>
                        <a:t>Education and Awareness Raising</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18559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8079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064173">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BRITISH VIRGIN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CVD-FCL-17/BVI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8658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dirty="0">
                          <a:ln>
                            <a:noFill/>
                          </a:ln>
                          <a:solidFill>
                            <a:schemeClr val="bg1"/>
                          </a:solidFill>
                          <a:uFillTx/>
                          <a:latin typeface="Montserrat" pitchFamily="2" charset="77"/>
                          <a:ea typeface="+mn-ea"/>
                          <a:cs typeface="+mn-cs"/>
                          <a:sym typeface="Proxima Nova"/>
                        </a:rPr>
                        <a:t>BVIEC COVID-19 Business Continuity Support</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120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€ 252,481</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BVIEC (BVI Electricity Company)</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76180">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19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23/09/2022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22/04/2024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324134">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GB" sz="1400" b="0" i="0" u="none" strike="noStrike" cap="none" spc="0" baseline="0" dirty="0">
                          <a:ln>
                            <a:noFill/>
                          </a:ln>
                          <a:solidFill>
                            <a:schemeClr val="tx1"/>
                          </a:solidFill>
                          <a:uFillTx/>
                          <a:latin typeface="Montserrat" pitchFamily="2" charset="77"/>
                          <a:ea typeface="+mn-ea"/>
                          <a:cs typeface="+mn-cs"/>
                          <a:sym typeface="Proxima Nova"/>
                        </a:rPr>
                        <a:t>Improved capacity of the BVI Electricity Corporation to maintain operations during pandemics or extreme and recurrent disasters</a:t>
                      </a:r>
                    </a:p>
                    <a:p>
                      <a:pPr marL="127000" marR="0" lvl="0" indent="0" algn="ctr" rtl="0" eaLnBrk="1" fontAlgn="auto" latinLnBrk="0" hangingPunct="1">
                        <a:lnSpc>
                          <a:spcPct val="100000"/>
                        </a:lnSpc>
                        <a:spcBef>
                          <a:spcPts val="0"/>
                        </a:spcBef>
                        <a:spcAft>
                          <a:spcPts val="0"/>
                        </a:spcAft>
                        <a:buClrTx/>
                        <a:buSzPct val="100000"/>
                        <a:buFontTx/>
                        <a:buNone/>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r>
                        <a:rPr lang="en-US" sz="1400" b="0" i="0" u="none" strike="noStrike" cap="none" spc="0" baseline="0" noProof="0" dirty="0">
                          <a:ln>
                            <a:noFill/>
                          </a:ln>
                          <a:solidFill>
                            <a:schemeClr val="tx1"/>
                          </a:solidFill>
                          <a:uFillTx/>
                          <a:latin typeface="Montserrat" pitchFamily="2" charset="77"/>
                          <a:sym typeface="Proxima Nova"/>
                        </a:rPr>
                        <a:t>:</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1. A Human Resources Telecommuting Policy developed</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2. An electronic customer service centre and customer engagement application installed</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3. Remote monitoring software for generators and ancillary equipment installed</a:t>
                      </a:r>
                    </a:p>
                    <a:p>
                      <a:pPr marL="127000" marR="0" lvl="0" indent="0" algn="l"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4. Pilot project executed, business processes introduced and staff trained</a:t>
                      </a:r>
                      <a:endParaRPr lang="en-US" sz="1400" b="0" i="0" u="none" strike="noStrike" cap="none" spc="0" baseline="0" noProof="0" dirty="0">
                        <a:ln>
                          <a:noFill/>
                        </a:ln>
                        <a:uFillTx/>
                        <a:latin typeface="Montserrat" pitchFamily="2" charset="77"/>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17725">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National Expertise</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a:t>
                      </a:r>
                      <a:r>
                        <a:rPr lang="en-GB" sz="1400" dirty="0">
                          <a:latin typeface="Montserrat" pitchFamily="2" charset="77"/>
                        </a:rPr>
                        <a:t>Pandemic Response Support</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sp>
        <p:nvSpPr>
          <p:cNvPr id="2" name="AutoShape 2" descr="Flag of British Virgin Islands">
            <a:extLst>
              <a:ext uri="{FF2B5EF4-FFF2-40B4-BE49-F238E27FC236}">
                <a16:creationId xmlns:a16="http://schemas.microsoft.com/office/drawing/2014/main" xmlns="" id="{3B0D8A5A-0B42-1AAB-CC64-E10A3FA41ED8}"/>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GB" sz="900">
              <a:solidFill>
                <a:prstClr val="black"/>
              </a:solidFill>
            </a:endParaRPr>
          </a:p>
        </p:txBody>
      </p:sp>
      <p:pic>
        <p:nvPicPr>
          <p:cNvPr id="3" name="Picture 2">
            <a:extLst>
              <a:ext uri="{FF2B5EF4-FFF2-40B4-BE49-F238E27FC236}">
                <a16:creationId xmlns:a16="http://schemas.microsoft.com/office/drawing/2014/main" xmlns="" id="{1FE1C135-5C3F-D6CB-3F12-A99F4A995BFA}"/>
              </a:ext>
            </a:extLst>
          </p:cNvPr>
          <p:cNvPicPr>
            <a:picLocks noChangeAspect="1"/>
          </p:cNvPicPr>
          <p:nvPr/>
        </p:nvPicPr>
        <p:blipFill>
          <a:blip r:embed="rId3"/>
          <a:stretch>
            <a:fillRect/>
          </a:stretch>
        </p:blipFill>
        <p:spPr>
          <a:xfrm>
            <a:off x="567559" y="260131"/>
            <a:ext cx="1874717" cy="940432"/>
          </a:xfrm>
          <a:prstGeom prst="rect">
            <a:avLst/>
          </a:prstGeom>
        </p:spPr>
      </p:pic>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68409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77992"/>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noProof="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GB" sz="2200" noProof="0" dirty="0">
                          <a:latin typeface="Montserrat" pitchFamily="2" charset="77"/>
                        </a:rPr>
                        <a:t>CAYMAN ISLANDS</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0" dirty="0">
                          <a:ln>
                            <a:noFill/>
                          </a:ln>
                          <a:solidFill>
                            <a:schemeClr val="tx1"/>
                          </a:solidFill>
                          <a:uFillTx/>
                          <a:latin typeface="Montserrat" pitchFamily="2" charset="77"/>
                          <a:ea typeface="+mn-ea"/>
                          <a:cs typeface="+mn-cs"/>
                          <a:sym typeface="Proxima Nova"/>
                        </a:rPr>
                        <a:t>CVD-FCL-14/CAY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Renewable Energy and Sustainable Development Training </a:t>
                      </a:r>
                    </a:p>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for The University College of the Cayman Islands </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€ 436,139</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rgbClr val="0070C0"/>
                          </a:solidFill>
                          <a:uFillTx/>
                          <a:latin typeface="Montserrat" pitchFamily="2" charset="77"/>
                          <a:ea typeface="+mn-ea"/>
                          <a:cs typeface="+mn-cs"/>
                          <a:sym typeface="Proxima Nova"/>
                        </a:rPr>
                        <a:t>Implementation completed</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The University College of the </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Cayman Islands (UCCI)</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Duration: 19 months</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Start Date: 22/02/2022</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End Date: 21/09/2023</a:t>
                      </a:r>
                    </a:p>
                  </a:txBody>
                  <a:tcPr marL="45720" marR="45720" marT="22860" marB="22860" anchor="ctr"/>
                </a:tc>
                <a:extLst>
                  <a:ext uri="{0D108BD9-81ED-4DB2-BD59-A6C34878D82A}">
                    <a16:rowId xmlns:a16="http://schemas.microsoft.com/office/drawing/2014/main" xmlns="" val="2441054998"/>
                  </a:ext>
                </a:extLst>
              </a:tr>
              <a:tr h="2096814">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To aid the recovery of the people of Cayman Islands from the COVID 19 pandemic through reskilling and retooling towards gainful employment and self-employment</a:t>
                      </a:r>
                    </a:p>
                    <a:p>
                      <a:pPr marL="127000" marR="0" indent="0" algn="ctr" defTabSz="825500" rtl="0" latinLnBrk="0">
                        <a:lnSpc>
                          <a:spcPct val="100000"/>
                        </a:lnSpc>
                        <a:spcBef>
                          <a:spcPts val="0"/>
                        </a:spcBef>
                        <a:spcAft>
                          <a:spcPts val="0"/>
                        </a:spcAft>
                        <a:buClrTx/>
                        <a:buSzPct val="100000"/>
                        <a:buFontTx/>
                        <a:buNone/>
                        <a:tabLst/>
                      </a:pP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GB" sz="1400" b="0" i="0" u="none" strike="noStrike" cap="none" spc="0" baseline="0" noProof="0" dirty="0">
                          <a:ln>
                            <a:noFill/>
                          </a:ln>
                          <a:solidFill>
                            <a:schemeClr val="tx1"/>
                          </a:solidFill>
                          <a:uFillTx/>
                          <a:latin typeface="Montserrat" pitchFamily="2" charset="77"/>
                        </a:rPr>
                        <a:t>TO ACHIEVE:</a:t>
                      </a:r>
                      <a:endParaRPr lang="en-GB" sz="1400" b="0" i="0" u="none" strike="noStrike" cap="none" spc="0" baseline="0" noProof="0" dirty="0">
                        <a:ln>
                          <a:noFill/>
                        </a:ln>
                        <a:uFillTx/>
                        <a:latin typeface="Montserrat" pitchFamily="2" charset="77"/>
                      </a:endParaRPr>
                    </a:p>
                    <a:p>
                      <a:pPr marL="584200" lvl="0" indent="-457200" algn="l">
                        <a:lnSpc>
                          <a:spcPct val="100000"/>
                        </a:lnSpc>
                        <a:spcBef>
                          <a:spcPts val="0"/>
                        </a:spcBef>
                        <a:spcAft>
                          <a:spcPts val="0"/>
                        </a:spcAft>
                        <a:buAutoNum type="arabicPeriod"/>
                      </a:pPr>
                      <a:r>
                        <a:rPr lang="en-GB" sz="1400" b="0" i="0" u="none" strike="noStrike" cap="none" spc="0" baseline="0" noProof="0" dirty="0">
                          <a:ln>
                            <a:noFill/>
                          </a:ln>
                          <a:uFillTx/>
                          <a:latin typeface="Montserrat" pitchFamily="2" charset="77"/>
                        </a:rPr>
                        <a:t>Labour Market Assessment </a:t>
                      </a:r>
                    </a:p>
                    <a:p>
                      <a:pPr marL="584200" marR="0" lvl="0" indent="-457200" algn="l" defTabSz="825500" rtl="0" eaLnBrk="1" fontAlgn="auto" latinLnBrk="0" hangingPunct="1">
                        <a:lnSpc>
                          <a:spcPct val="100000"/>
                        </a:lnSpc>
                        <a:spcBef>
                          <a:spcPts val="0"/>
                        </a:spcBef>
                        <a:spcAft>
                          <a:spcPts val="0"/>
                        </a:spcAft>
                        <a:buClrTx/>
                        <a:buSzPct val="100000"/>
                        <a:buFontTx/>
                        <a:buAutoNum type="arabicPeriod"/>
                        <a:tabLst/>
                        <a:defRPr/>
                      </a:pPr>
                      <a:r>
                        <a:rPr lang="en-GB" sz="1400" b="0" i="0" u="none" strike="noStrike" cap="none" spc="0" baseline="0" noProof="0" dirty="0">
                          <a:ln>
                            <a:noFill/>
                          </a:ln>
                          <a:uFillTx/>
                          <a:latin typeface="Montserrat" pitchFamily="2" charset="77"/>
                        </a:rPr>
                        <a:t>Renewable Energy curriculum created and Construction Skills, ICT, tourism/hospitality management curricula upgraded</a:t>
                      </a:r>
                    </a:p>
                    <a:p>
                      <a:pPr lvl="0" algn="l">
                        <a:lnSpc>
                          <a:spcPct val="100000"/>
                        </a:lnSpc>
                        <a:spcBef>
                          <a:spcPts val="0"/>
                        </a:spcBef>
                        <a:spcAft>
                          <a:spcPts val="0"/>
                        </a:spcAft>
                        <a:buNone/>
                      </a:pPr>
                      <a:r>
                        <a:rPr lang="en-GB" sz="1400" b="0" i="0" u="none" strike="noStrike" cap="none" spc="0" baseline="0" noProof="0" dirty="0">
                          <a:ln>
                            <a:noFill/>
                          </a:ln>
                          <a:uFillTx/>
                          <a:latin typeface="Montserrat" pitchFamily="2" charset="77"/>
                        </a:rPr>
                        <a:t>   3.       Students trained in technical and vocational courses and certificate programmes</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5800">
                <a:tc gridSpan="3">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Area of Impact: Education </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Entry point: </a:t>
                      </a:r>
                      <a:r>
                        <a:rPr lang="en-GB" sz="1400" noProof="0" dirty="0">
                          <a:latin typeface="Montserrat" pitchFamily="2" charset="77"/>
                        </a:rPr>
                        <a:t>Pandemic Response Support</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123878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0D4CB5-75B5-B238-4363-A6FD99A2C57A}"/>
              </a:ext>
            </a:extLst>
          </p:cNvPr>
          <p:cNvPicPr>
            <a:picLocks noChangeAspect="1"/>
          </p:cNvPicPr>
          <p:nvPr/>
        </p:nvPicPr>
        <p:blipFill>
          <a:blip r:embed="rId3"/>
          <a:stretch>
            <a:fillRect/>
          </a:stretch>
        </p:blipFill>
        <p:spPr>
          <a:xfrm>
            <a:off x="567559" y="337423"/>
            <a:ext cx="1874717" cy="943526"/>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67559" y="260131"/>
          <a:ext cx="11264463" cy="5665378"/>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noProof="1">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GB" sz="2200" noProof="1">
                          <a:latin typeface="Montserrat" pitchFamily="2" charset="77"/>
                        </a:rPr>
                        <a:t>CAYMAN ISLANDS</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1">
                          <a:ln>
                            <a:noFill/>
                          </a:ln>
                          <a:solidFill>
                            <a:schemeClr val="tx1"/>
                          </a:solidFill>
                          <a:uFillTx/>
                          <a:latin typeface="Montserrat" pitchFamily="2" charset="77"/>
                          <a:ea typeface="+mn-ea"/>
                          <a:cs typeface="+mn-cs"/>
                          <a:sym typeface="Proxima Nova"/>
                        </a:rPr>
                        <a:t>RES-07/CAY</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1">
                          <a:ln>
                            <a:noFill/>
                          </a:ln>
                          <a:solidFill>
                            <a:schemeClr val="bg1"/>
                          </a:solidFill>
                          <a:uFillTx/>
                          <a:latin typeface="Montserrat" pitchFamily="2" charset="77"/>
                          <a:ea typeface="+mn-ea"/>
                          <a:cs typeface="+mn-cs"/>
                          <a:sym typeface="Proxima Nova"/>
                        </a:rPr>
                        <a:t>Renewable Energy and Sustainable Development Planning </a:t>
                      </a:r>
                    </a:p>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1">
                          <a:ln>
                            <a:noFill/>
                          </a:ln>
                          <a:solidFill>
                            <a:schemeClr val="bg1"/>
                          </a:solidFill>
                          <a:uFillTx/>
                          <a:latin typeface="Montserrat" pitchFamily="2" charset="77"/>
                          <a:ea typeface="+mn-ea"/>
                          <a:cs typeface="+mn-cs"/>
                          <a:sym typeface="Proxima Nova"/>
                        </a:rPr>
                        <a:t>for The University College of the Cayman Islands </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1">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€ 1,085,824</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1">
                          <a:ln>
                            <a:noFill/>
                          </a:ln>
                          <a:solidFill>
                            <a:schemeClr val="tx1"/>
                          </a:solidFill>
                          <a:uFillTx/>
                          <a:latin typeface="Montserrat" pitchFamily="2" charset="77"/>
                          <a:ea typeface="+mn-ea"/>
                          <a:cs typeface="+mn-cs"/>
                          <a:sym typeface="Proxima Nova"/>
                        </a:rPr>
                        <a:t>Implementing Partner:</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1">
                          <a:ln>
                            <a:noFill/>
                          </a:ln>
                          <a:solidFill>
                            <a:schemeClr val="tx1"/>
                          </a:solidFill>
                          <a:uFillTx/>
                          <a:latin typeface="Montserrat" pitchFamily="2" charset="77"/>
                          <a:ea typeface="+mn-ea"/>
                          <a:cs typeface="+mn-cs"/>
                          <a:sym typeface="Proxima Nova"/>
                        </a:rPr>
                        <a:t>The University College of the </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1">
                          <a:ln>
                            <a:noFill/>
                          </a:ln>
                          <a:solidFill>
                            <a:schemeClr val="tx1"/>
                          </a:solidFill>
                          <a:uFillTx/>
                          <a:latin typeface="Montserrat" pitchFamily="2" charset="77"/>
                          <a:ea typeface="+mn-ea"/>
                          <a:cs typeface="+mn-cs"/>
                          <a:sym typeface="Proxima Nova"/>
                        </a:rPr>
                        <a:t>Cayman Islands (UCCI)</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Duration: 14 months</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Start Date: 07/02/2023</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End Date: 06/04/2024</a:t>
                      </a:r>
                    </a:p>
                  </a:txBody>
                  <a:tcPr marL="45720" marR="45720" marT="22860" marB="22860" anchor="ctr"/>
                </a:tc>
                <a:extLst>
                  <a:ext uri="{0D108BD9-81ED-4DB2-BD59-A6C34878D82A}">
                    <a16:rowId xmlns:a16="http://schemas.microsoft.com/office/drawing/2014/main" xmlns="" val="2441054998"/>
                  </a:ext>
                </a:extLst>
              </a:tr>
              <a:tr h="2376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1">
                          <a:ln>
                            <a:noFill/>
                          </a:ln>
                          <a:solidFill>
                            <a:schemeClr val="tx1"/>
                          </a:solidFill>
                          <a:uFillTx/>
                          <a:latin typeface="Montserrat" pitchFamily="2" charset="77"/>
                          <a:ea typeface="+mn-ea"/>
                          <a:cs typeface="+mn-cs"/>
                          <a:sym typeface="Proxima Nova"/>
                        </a:rPr>
                        <a:t>To create a resilient and sustainable energy supply system in UCCI by developing and incorporating a holistic sustainability plan with the expected outcome of initiating use of sustainable practices on campus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GB" sz="1400" b="0" i="0" u="none" strike="noStrike" cap="none" spc="0" baseline="0" noProof="1">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GB" sz="1400" b="0" i="0" u="none" strike="noStrike" cap="none" spc="0" baseline="0" noProof="1">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1400" b="0" i="0" u="none" strike="noStrike" cap="none" spc="0" baseline="0" noProof="1">
                          <a:ln>
                            <a:noFill/>
                          </a:ln>
                          <a:uFillTx/>
                          <a:latin typeface="Montserrat" pitchFamily="2" charset="77"/>
                        </a:rPr>
                        <a:t>A Sustainability Plan developed </a:t>
                      </a:r>
                    </a:p>
                    <a:p>
                      <a:pPr marL="584200" lvl="0" indent="-457200" algn="l">
                        <a:lnSpc>
                          <a:spcPct val="100000"/>
                        </a:lnSpc>
                        <a:spcBef>
                          <a:spcPts val="0"/>
                        </a:spcBef>
                        <a:spcAft>
                          <a:spcPts val="0"/>
                        </a:spcAft>
                        <a:buAutoNum type="arabicPeriod"/>
                      </a:pPr>
                      <a:r>
                        <a:rPr lang="en-GB" sz="1400" b="0" i="0" u="none" strike="noStrike" cap="none" spc="0" baseline="0" noProof="1">
                          <a:ln>
                            <a:noFill/>
                          </a:ln>
                          <a:uFillTx/>
                          <a:latin typeface="Montserrat" pitchFamily="2" charset="77"/>
                        </a:rPr>
                        <a:t>Energy efficiency audit and retrofit of buildings of the UCCI campus</a:t>
                      </a:r>
                    </a:p>
                    <a:p>
                      <a:pPr marL="127000" lvl="0" indent="0" algn="l">
                        <a:lnSpc>
                          <a:spcPct val="100000"/>
                        </a:lnSpc>
                        <a:spcBef>
                          <a:spcPts val="0"/>
                        </a:spcBef>
                        <a:spcAft>
                          <a:spcPts val="0"/>
                        </a:spcAft>
                        <a:buNone/>
                      </a:pPr>
                      <a:r>
                        <a:rPr lang="en-GB" sz="1400" b="0" i="0" u="none" strike="noStrike" cap="none" spc="0" baseline="0" noProof="1">
                          <a:ln>
                            <a:noFill/>
                          </a:ln>
                          <a:uFillTx/>
                          <a:latin typeface="Montserrat" pitchFamily="2" charset="77"/>
                        </a:rPr>
                        <a:t>3. Solar Array installed </a:t>
                      </a:r>
                    </a:p>
                    <a:p>
                      <a:pPr lvl="0" algn="l">
                        <a:lnSpc>
                          <a:spcPct val="100000"/>
                        </a:lnSpc>
                        <a:spcBef>
                          <a:spcPts val="0"/>
                        </a:spcBef>
                        <a:spcAft>
                          <a:spcPts val="0"/>
                        </a:spcAft>
                        <a:buNone/>
                      </a:pPr>
                      <a:r>
                        <a:rPr lang="en-GB" sz="1400" b="0" i="0" u="none" strike="noStrike" cap="none" spc="0" baseline="0" noProof="1">
                          <a:ln>
                            <a:noFill/>
                          </a:ln>
                          <a:uFillTx/>
                          <a:latin typeface="Montserrat" pitchFamily="2" charset="77"/>
                        </a:rPr>
                        <a:t>4. UCCI Living Laboratory established </a:t>
                      </a:r>
                    </a:p>
                    <a:p>
                      <a:pPr lvl="0" algn="l">
                        <a:lnSpc>
                          <a:spcPct val="100000"/>
                        </a:lnSpc>
                        <a:spcBef>
                          <a:spcPts val="0"/>
                        </a:spcBef>
                        <a:spcAft>
                          <a:spcPts val="0"/>
                        </a:spcAft>
                        <a:buNone/>
                      </a:pPr>
                      <a:r>
                        <a:rPr lang="en-GB" sz="1400" b="0" i="0" u="none" strike="noStrike" cap="none" spc="0" baseline="0" noProof="1">
                          <a:ln>
                            <a:noFill/>
                          </a:ln>
                          <a:uFillTx/>
                          <a:latin typeface="Montserrat" pitchFamily="2" charset="77"/>
                        </a:rPr>
                        <a:t>5. Public education and awareness campaign</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594000">
                <a:tc gridSpan="3">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1">
                          <a:ln>
                            <a:noFill/>
                          </a:ln>
                          <a:solidFill>
                            <a:schemeClr val="tx1"/>
                          </a:solidFill>
                          <a:uFillTx/>
                          <a:latin typeface="Montserrat" pitchFamily="2" charset="77"/>
                          <a:ea typeface="+mn-ea"/>
                          <a:cs typeface="+mn-cs"/>
                          <a:sym typeface="Proxima Nova"/>
                        </a:rPr>
                        <a:t>Area of Impact: Mainstreaming the Energy Transition, Education </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1">
                          <a:ln>
                            <a:noFill/>
                          </a:ln>
                          <a:solidFill>
                            <a:schemeClr val="tx1"/>
                          </a:solidFill>
                          <a:uFillTx/>
                          <a:latin typeface="Montserrat" pitchFamily="2" charset="77"/>
                          <a:ea typeface="+mn-ea"/>
                          <a:cs typeface="+mn-cs"/>
                          <a:sym typeface="Proxima Nova"/>
                        </a:rPr>
                        <a:t>Entry point: Technology Integration</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192E25EA-D160-33D1-FDFB-F7FBE7D15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368550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lag of British Virgin Islands">
            <a:extLst>
              <a:ext uri="{FF2B5EF4-FFF2-40B4-BE49-F238E27FC236}">
                <a16:creationId xmlns:a16="http://schemas.microsoft.com/office/drawing/2014/main" xmlns="" id="{3B0D8A5A-0B42-1AAB-CC64-E10A3FA41ED8}"/>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GB" sz="900">
              <a:solidFill>
                <a:prstClr val="black"/>
              </a:solidFill>
            </a:endParaRPr>
          </a:p>
        </p:txBody>
      </p:sp>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39969" y="189035"/>
          <a:ext cx="11264463" cy="5627997"/>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020029">
                <a:tc>
                  <a:txBody>
                    <a:bodyPr/>
                    <a:lstStyle/>
                    <a:p>
                      <a:pPr marL="127000" indent="0">
                        <a:buNone/>
                      </a:pPr>
                      <a:endParaRPr lang="en-GB" sz="1000" noProof="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GB" sz="2200" noProof="0" dirty="0">
                          <a:latin typeface="Montserrat" pitchFamily="2" charset="77"/>
                        </a:rPr>
                        <a:t>BONAIRE</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0" dirty="0">
                          <a:ln>
                            <a:noFill/>
                          </a:ln>
                          <a:solidFill>
                            <a:schemeClr val="tx1"/>
                          </a:solidFill>
                          <a:uFillTx/>
                          <a:latin typeface="Montserrat" pitchFamily="2" charset="77"/>
                          <a:ea typeface="+mn-ea"/>
                          <a:cs typeface="+mn-cs"/>
                          <a:sym typeface="Proxima Nova"/>
                        </a:rPr>
                        <a:t>RES-36/BON</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555361">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Realising a blue economy on Bonaire: </a:t>
                      </a:r>
                    </a:p>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Restoring marine biodiversity and promoting sustainable recreation in Lac Bay</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480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€ 797,480</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STINAPA Bonaire</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Duration: 22 months</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Start Date: 10/06/2022</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End Date: 09/04/2024</a:t>
                      </a:r>
                    </a:p>
                  </a:txBody>
                  <a:tcPr marL="45720" marR="45720" marT="22860" marB="22860" anchor="ctr"/>
                </a:tc>
                <a:extLst>
                  <a:ext uri="{0D108BD9-81ED-4DB2-BD59-A6C34878D82A}">
                    <a16:rowId xmlns:a16="http://schemas.microsoft.com/office/drawing/2014/main" xmlns="" val="2441054998"/>
                  </a:ext>
                </a:extLst>
              </a:tr>
              <a:tr h="216000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To advance progress toward creating a blue economy on Bonaire</a:t>
                      </a:r>
                    </a:p>
                    <a:p>
                      <a:pPr marL="127000" marR="0" lvl="0" indent="0" algn="ctr" rtl="0" eaLnBrk="1" fontAlgn="auto" latinLnBrk="0" hangingPunct="1">
                        <a:lnSpc>
                          <a:spcPct val="100000"/>
                        </a:lnSpc>
                        <a:spcBef>
                          <a:spcPts val="0"/>
                        </a:spcBef>
                        <a:spcAft>
                          <a:spcPts val="0"/>
                        </a:spcAft>
                        <a:buClrTx/>
                        <a:buSzPct val="100000"/>
                        <a:buFontTx/>
                        <a:buNone/>
                      </a:pPr>
                      <a:endParaRPr lang="en-GB" sz="1400" b="0" i="0" u="none" strike="noStrike" cap="none" spc="0" baseline="0" noProof="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GB" sz="1400" b="0" i="0" u="none" strike="noStrike" cap="none" spc="0" baseline="0" noProof="0" dirty="0">
                          <a:ln>
                            <a:noFill/>
                          </a:ln>
                          <a:solidFill>
                            <a:schemeClr val="tx1"/>
                          </a:solidFill>
                          <a:uFillTx/>
                          <a:latin typeface="Montserrat" pitchFamily="2" charset="77"/>
                        </a:rPr>
                        <a:t>TO ACHIEVE</a:t>
                      </a:r>
                      <a:r>
                        <a:rPr lang="en-GB" sz="1400" b="0" i="0" u="none" strike="noStrike" cap="none" spc="0" baseline="0" noProof="0" dirty="0">
                          <a:ln>
                            <a:noFill/>
                          </a:ln>
                          <a:solidFill>
                            <a:schemeClr val="tx1"/>
                          </a:solidFill>
                          <a:uFillTx/>
                          <a:latin typeface="Montserrat" pitchFamily="2" charset="77"/>
                          <a:sym typeface="Proxima Nova"/>
                        </a:rPr>
                        <a:t>:</a:t>
                      </a:r>
                      <a:endParaRPr lang="en-GB" sz="14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AutoNum type="arabicPeriod"/>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Restored seagrass and coral reef habitats in Lac Bay</a:t>
                      </a:r>
                    </a:p>
                    <a:p>
                      <a:pPr marL="641350" marR="0" indent="-514350" algn="l" defTabSz="825500" rtl="0" latinLnBrk="0">
                        <a:lnSpc>
                          <a:spcPct val="100000"/>
                        </a:lnSpc>
                        <a:spcBef>
                          <a:spcPts val="0"/>
                        </a:spcBef>
                        <a:spcAft>
                          <a:spcPts val="0"/>
                        </a:spcAft>
                        <a:buClrTx/>
                        <a:buSzPct val="100000"/>
                        <a:buAutoNum type="arabicPeriod"/>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Functioning water quality monitoring programme</a:t>
                      </a:r>
                    </a:p>
                    <a:p>
                      <a:pPr marL="641350" marR="0" indent="-514350" algn="l" defTabSz="825500" rtl="0" latinLnBrk="0">
                        <a:lnSpc>
                          <a:spcPct val="100000"/>
                        </a:lnSpc>
                        <a:spcBef>
                          <a:spcPts val="0"/>
                        </a:spcBef>
                        <a:spcAft>
                          <a:spcPts val="0"/>
                        </a:spcAft>
                        <a:buClrTx/>
                        <a:buSzPct val="100000"/>
                        <a:buAutoNum type="arabicPeriod"/>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Enhanced institutional capacity to enforce environmental laws and regulations in and around Lac Bay</a:t>
                      </a:r>
                    </a:p>
                    <a:p>
                      <a:pPr marL="641350" marR="0" indent="-514350" algn="l" defTabSz="825500" rtl="0" latinLnBrk="0">
                        <a:lnSpc>
                          <a:spcPct val="100000"/>
                        </a:lnSpc>
                        <a:spcBef>
                          <a:spcPts val="0"/>
                        </a:spcBef>
                        <a:spcAft>
                          <a:spcPts val="0"/>
                        </a:spcAft>
                        <a:buClrTx/>
                        <a:buSzPct val="100000"/>
                        <a:buAutoNum type="arabicPeriod"/>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Improved public education on environmental conservation</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82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Area of Impact: Marine Biodiversity conservation / Protected Area Management</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Entry Point: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5" name="Graphic 4">
            <a:extLst>
              <a:ext uri="{FF2B5EF4-FFF2-40B4-BE49-F238E27FC236}">
                <a16:creationId xmlns:a16="http://schemas.microsoft.com/office/drawing/2014/main" xmlns="" id="{05DAB044-A3EE-F31C-F9C1-8DAD17BF70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9969" y="189035"/>
            <a:ext cx="1429508" cy="953005"/>
          </a:xfrm>
          <a:prstGeom prst="rect">
            <a:avLst/>
          </a:prstGeom>
        </p:spPr>
      </p:pic>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722255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4C4A2B0-C3DA-2606-B086-A4EADECA7DEE}"/>
              </a:ext>
            </a:extLst>
          </p:cNvPr>
          <p:cNvPicPr>
            <a:picLocks noChangeAspect="1"/>
          </p:cNvPicPr>
          <p:nvPr/>
        </p:nvPicPr>
        <p:blipFill>
          <a:blip r:embed="rId3"/>
          <a:stretch>
            <a:fillRect/>
          </a:stretch>
        </p:blipFill>
        <p:spPr>
          <a:xfrm>
            <a:off x="567559" y="260131"/>
            <a:ext cx="1447800" cy="964597"/>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649836"/>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47564">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b="0" i="0" u="none" strike="noStrike" cap="none" spc="0" baseline="0" dirty="0">
                          <a:ln>
                            <a:noFill/>
                          </a:ln>
                          <a:solidFill>
                            <a:schemeClr val="tx1"/>
                          </a:solidFill>
                          <a:uFillTx/>
                          <a:latin typeface="Montserrat" pitchFamily="2" charset="77"/>
                          <a:ea typeface="+mn-ea"/>
                          <a:cs typeface="+mn-cs"/>
                          <a:sym typeface="Proxima Nova"/>
                        </a:rPr>
                        <a:t>CURAÇAO</a:t>
                      </a:r>
                      <a:endParaRPr lang="en-GB" sz="22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RES-51/CUR</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lvl="0" indent="0" algn="ctr">
                        <a:lnSpc>
                          <a:spcPct val="100000"/>
                        </a:lnSpc>
                        <a:spcBef>
                          <a:spcPts val="0"/>
                        </a:spcBef>
                        <a:spcAft>
                          <a:spcPts val="0"/>
                        </a:spcAft>
                        <a:buNone/>
                      </a:pPr>
                      <a:r>
                        <a:rPr lang="en-GB" sz="1400" b="1" i="0" u="none" strike="noStrike" cap="none" spc="0" baseline="0" dirty="0">
                          <a:ln>
                            <a:noFill/>
                          </a:ln>
                          <a:solidFill>
                            <a:schemeClr val="bg1"/>
                          </a:solidFill>
                          <a:uFillTx/>
                          <a:latin typeface="Montserrat" pitchFamily="2" charset="77"/>
                          <a:ea typeface="+mn-ea"/>
                          <a:cs typeface="+mn-cs"/>
                          <a:sym typeface="Proxima Nova"/>
                        </a:rPr>
                        <a:t>Transforming Waste to Value</a:t>
                      </a:r>
                      <a:r>
                        <a:rPr lang="en-GB" sz="1400" b="0" i="0" u="none" strike="noStrike" cap="none" spc="0" baseline="0" dirty="0">
                          <a:ln>
                            <a:noFill/>
                          </a:ln>
                          <a:solidFill>
                            <a:schemeClr val="bg1"/>
                          </a:solidFill>
                          <a:uFillTx/>
                          <a:latin typeface="Montserrat" pitchFamily="2" charset="77"/>
                          <a:ea typeface="+mn-ea"/>
                          <a:cs typeface="+mn-cs"/>
                          <a:sym typeface="Proxima Nova"/>
                        </a:rPr>
                        <a:t>: </a:t>
                      </a:r>
                    </a:p>
                    <a:p>
                      <a:pPr marL="127000" marR="0" lvl="0" indent="0" algn="ctr">
                        <a:lnSpc>
                          <a:spcPct val="100000"/>
                        </a:lnSpc>
                        <a:spcBef>
                          <a:spcPts val="0"/>
                        </a:spcBef>
                        <a:spcAft>
                          <a:spcPts val="0"/>
                        </a:spcAft>
                        <a:buNone/>
                      </a:pPr>
                      <a:r>
                        <a:rPr lang="en-GB" sz="1400" b="1" i="0" u="none" strike="noStrike" cap="none" spc="0" baseline="0" dirty="0">
                          <a:ln>
                            <a:noFill/>
                          </a:ln>
                          <a:solidFill>
                            <a:schemeClr val="bg1"/>
                          </a:solidFill>
                          <a:uFillTx/>
                          <a:latin typeface="Montserrat" pitchFamily="2" charset="77"/>
                          <a:ea typeface="+mn-ea"/>
                          <a:cs typeface="+mn-cs"/>
                          <a:sym typeface="Proxima Nova"/>
                        </a:rPr>
                        <a:t>Developing a sustainable, circular and resilient solid waste management structure for Curaçao</a:t>
                      </a:r>
                      <a:endParaRPr lang="en-US"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3AF"/>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€ 815,037</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0063AF"/>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SELIKOR N.V.</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17392">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21/12/2022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20/03/2024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430000">
                <a:tc gridSpan="3">
                  <a:txBody>
                    <a:bodyPr/>
                    <a:lstStyle/>
                    <a:p>
                      <a:pPr marL="419100" marR="0" lvl="0" indent="-29210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Increased availability of data and research for the formulation and implementation of circular and sustainable solid waste management strategies and for improved renewable energy in Curaçao</a:t>
                      </a:r>
                    </a:p>
                    <a:p>
                      <a:pPr marL="127000" marR="0" lvl="0" indent="0" algn="ctr" defTabSz="825500" rtl="0" latinLnBrk="0">
                        <a:lnSpc>
                          <a:spcPct val="100000"/>
                        </a:lnSpc>
                        <a:spcBef>
                          <a:spcPts val="0"/>
                        </a:spcBef>
                        <a:spcAft>
                          <a:spcPts val="0"/>
                        </a:spcAft>
                        <a:buClrTx/>
                        <a:buSzPct val="100000"/>
                        <a:buFontTx/>
                        <a:buNone/>
                        <a:tabLst/>
                      </a:pPr>
                      <a:endParaRPr lang="en-GB" sz="1000" b="0" i="0" u="none" strike="noStrike" cap="none" spc="0" baseline="0" dirty="0">
                        <a:ln>
                          <a:noFill/>
                        </a:ln>
                        <a:solidFill>
                          <a:schemeClr val="tx1"/>
                        </a:solidFill>
                        <a:uFillTx/>
                        <a:latin typeface="Montserrat" pitchFamily="2" charset="77"/>
                        <a:ea typeface="+mn-ea"/>
                        <a:cs typeface="+mn-cs"/>
                        <a:sym typeface="Proxima Nova"/>
                      </a:endParaRPr>
                    </a:p>
                    <a:p>
                      <a:pPr marL="419100" marR="0" lvl="0" indent="-292100" algn="ctr" defTabSz="825500" rtl="0" latinLnBrk="0">
                        <a:lnSpc>
                          <a:spcPct val="100000"/>
                        </a:lnSpc>
                        <a:spcBef>
                          <a:spcPts val="0"/>
                        </a:spcBef>
                        <a:spcAft>
                          <a:spcPts val="0"/>
                        </a:spcAft>
                        <a:buClrTx/>
                        <a:buSzPct val="100000"/>
                        <a:buFontTx/>
                        <a:buNone/>
                        <a:tabLst/>
                      </a:pPr>
                      <a:r>
                        <a:rPr lang="en-US" sz="1400" b="0" i="0" u="none" strike="noStrike" cap="none" spc="0" baseline="0" noProof="0" dirty="0">
                          <a:ln>
                            <a:noFill/>
                          </a:ln>
                          <a:solidFill>
                            <a:schemeClr val="tx1"/>
                          </a:solidFill>
                          <a:uFillTx/>
                          <a:latin typeface="Montserrat" pitchFamily="2" charset="77"/>
                          <a:ea typeface="+mn-ea"/>
                          <a:cs typeface="+mn-cs"/>
                          <a:sym typeface="Proxima Nova"/>
                        </a:rPr>
                        <a:t>TO ACHIEVE:</a:t>
                      </a:r>
                    </a:p>
                    <a:p>
                      <a:pPr marL="641350" marR="0" lvl="0" indent="-51435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Waste Characterisation Study </a:t>
                      </a:r>
                    </a:p>
                    <a:p>
                      <a:pPr marL="641350" marR="0" lvl="0" indent="-51435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Feasibility Study (including an environmental impact study) </a:t>
                      </a:r>
                    </a:p>
                    <a:p>
                      <a:pPr marL="641350" marR="0" lvl="0" indent="-51435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National Waste Management Policy paper </a:t>
                      </a:r>
                    </a:p>
                    <a:p>
                      <a:pPr marL="641350" marR="0" lvl="0" indent="-514350" algn="l" defTabSz="825500" rtl="0" latinLnBrk="0">
                        <a:lnSpc>
                          <a:spcPct val="100000"/>
                        </a:lnSpc>
                        <a:spcBef>
                          <a:spcPts val="0"/>
                        </a:spcBef>
                        <a:spcAft>
                          <a:spcPts val="0"/>
                        </a:spcAft>
                        <a:buClrTx/>
                        <a:buSzPct val="100000"/>
                        <a:buFontTx/>
                        <a:buAutoNum type="arabicPeriod"/>
                        <a:tabLst/>
                      </a:pPr>
                      <a:r>
                        <a:rPr lang="en-GB" sz="1400" b="0" i="0" u="none" strike="noStrike" cap="none" spc="0" baseline="0" dirty="0">
                          <a:ln>
                            <a:noFill/>
                          </a:ln>
                          <a:solidFill>
                            <a:schemeClr val="tx1"/>
                          </a:solidFill>
                          <a:uFillTx/>
                          <a:latin typeface="Montserrat" pitchFamily="2" charset="77"/>
                          <a:ea typeface="+mn-ea"/>
                          <a:cs typeface="+mn-cs"/>
                          <a:sym typeface="Proxima Nova"/>
                        </a:rPr>
                        <a:t>Public Awareness and Education Plan</a:t>
                      </a:r>
                      <a:endParaRPr lang="en-US" sz="10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1000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Waste management and protection/restoration of terrestrial and marine ecosystems</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education and awareness raising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sp>
        <p:nvSpPr>
          <p:cNvPr id="3" name="Rectangle 2">
            <a:extLst>
              <a:ext uri="{FF2B5EF4-FFF2-40B4-BE49-F238E27FC236}">
                <a16:creationId xmlns:a16="http://schemas.microsoft.com/office/drawing/2014/main" xmlns="" id="{05C0CCEE-6F89-EE9B-8E3F-43393F4B6284}"/>
              </a:ext>
            </a:extLst>
          </p:cNvPr>
          <p:cNvSpPr/>
          <p:nvPr/>
        </p:nvSpPr>
        <p:spPr>
          <a:xfrm>
            <a:off x="-4004" y="6004570"/>
            <a:ext cx="12189124" cy="8628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defRPr/>
            </a:pPr>
            <a:endParaRPr lang="en-US" sz="3200" dirty="0">
              <a:solidFill>
                <a:srgbClr val="FFFFFF"/>
              </a:solidFill>
              <a:latin typeface="Helvetica Light"/>
              <a:ea typeface="Helvetica Light"/>
              <a:cs typeface="Helvetica Light"/>
              <a:sym typeface="Helvetica Light"/>
            </a:endParaRPr>
          </a:p>
        </p:txBody>
      </p:sp>
      <p:pic>
        <p:nvPicPr>
          <p:cNvPr id="5" name="Picture 4">
            <a:extLst>
              <a:ext uri="{FF2B5EF4-FFF2-40B4-BE49-F238E27FC236}">
                <a16:creationId xmlns:a16="http://schemas.microsoft.com/office/drawing/2014/main" xmlns="" id="{700064C2-B05E-7487-7225-A0BFF3689D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795937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F1A4B"/>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a16="http://schemas.microsoft.com/office/drawing/2014/main" xmlns=""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3926" y="2081344"/>
            <a:ext cx="2984151" cy="1119057"/>
          </a:xfrm>
          <a:prstGeom prst="rect">
            <a:avLst/>
          </a:prstGeom>
        </p:spPr>
      </p:pic>
      <p:sp>
        <p:nvSpPr>
          <p:cNvPr id="4" name="ZoneTexte 3"/>
          <p:cNvSpPr txBox="1"/>
          <p:nvPr/>
        </p:nvSpPr>
        <p:spPr>
          <a:xfrm>
            <a:off x="3043604" y="3429001"/>
            <a:ext cx="6104792" cy="400110"/>
          </a:xfrm>
          <a:prstGeom prst="rect">
            <a:avLst/>
          </a:prstGeom>
          <a:noFill/>
        </p:spPr>
        <p:txBody>
          <a:bodyPr wrap="square" rtlCol="0">
            <a:spAutoFit/>
          </a:bodyPr>
          <a:lstStyle/>
          <a:p>
            <a:pPr algn="ctr" defTabSz="412750" hangingPunct="0"/>
            <a:r>
              <a:rPr lang="en-GB" sz="2000" b="1" kern="0" dirty="0" smtClean="0">
                <a:solidFill>
                  <a:prstClr val="white"/>
                </a:solidFill>
                <a:latin typeface="Montserrat"/>
                <a:sym typeface="Proxima Nova Medium"/>
              </a:rPr>
              <a:t>RESEMBID </a:t>
            </a:r>
            <a:r>
              <a:rPr lang="en-GB" sz="2000" b="1" kern="0" dirty="0">
                <a:solidFill>
                  <a:prstClr val="white"/>
                </a:solidFill>
                <a:latin typeface="Montserrat"/>
                <a:sym typeface="Proxima Nova Medium"/>
              </a:rPr>
              <a:t>Projects at regional level</a:t>
            </a:r>
          </a:p>
        </p:txBody>
      </p:sp>
      <p:grpSp>
        <p:nvGrpSpPr>
          <p:cNvPr id="9" name="Group 2">
            <a:extLst>
              <a:ext uri="{FF2B5EF4-FFF2-40B4-BE49-F238E27FC236}">
                <a16:creationId xmlns:a16="http://schemas.microsoft.com/office/drawing/2014/main" xmlns="" id="{FFC6766F-F9CE-2C1F-0426-BAA9E712EB50}"/>
              </a:ext>
            </a:extLst>
          </p:cNvPr>
          <p:cNvGrpSpPr/>
          <p:nvPr/>
        </p:nvGrpSpPr>
        <p:grpSpPr>
          <a:xfrm>
            <a:off x="13138" y="6146800"/>
            <a:ext cx="12178862" cy="711200"/>
            <a:chOff x="13138" y="6146800"/>
            <a:chExt cx="12178862" cy="711200"/>
          </a:xfrm>
        </p:grpSpPr>
        <p:sp>
          <p:nvSpPr>
            <p:cNvPr id="10" name="Rectangle 9">
              <a:extLst>
                <a:ext uri="{FF2B5EF4-FFF2-40B4-BE49-F238E27FC236}">
                  <a16:creationId xmlns:a16="http://schemas.microsoft.com/office/drawing/2014/main" xmlns="" id="{9DC5626E-C230-86B0-9E39-B23C1B8D12CC}"/>
                </a:ext>
              </a:extLst>
            </p:cNvPr>
            <p:cNvSpPr/>
            <p:nvPr/>
          </p:nvSpPr>
          <p:spPr>
            <a:xfrm>
              <a:off x="13138" y="6146800"/>
              <a:ext cx="12178862" cy="71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4">
              <a:extLst>
                <a:ext uri="{FF2B5EF4-FFF2-40B4-BE49-F238E27FC236}">
                  <a16:creationId xmlns:a16="http://schemas.microsoft.com/office/drawing/2014/main" xmlns="" id="{85135BCB-5088-266C-4839-EEE854A3B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6146800"/>
              <a:ext cx="7620000" cy="711200"/>
            </a:xfrm>
            <a:prstGeom prst="rect">
              <a:avLst/>
            </a:prstGeom>
          </p:spPr>
        </p:pic>
      </p:grpSp>
    </p:spTree>
    <p:extLst>
      <p:ext uri="{BB962C8B-B14F-4D97-AF65-F5344CB8AC3E}">
        <p14:creationId xmlns:p14="http://schemas.microsoft.com/office/powerpoint/2010/main" val="4216029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41923" y="189035"/>
          <a:ext cx="11264463" cy="5735578"/>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REGIONAL</a:t>
                      </a:r>
                    </a:p>
                    <a:p>
                      <a:pPr marL="127000" indent="0" algn="ctr">
                        <a:buNone/>
                      </a:pPr>
                      <a:r>
                        <a:rPr lang="en-US" sz="1800" dirty="0">
                          <a:latin typeface="Montserrat" pitchFamily="2" charset="77"/>
                        </a:rPr>
                        <a:t>Bonaire &amp; Turks and Caicos Islands</a:t>
                      </a:r>
                      <a:endParaRPr lang="en-GB" sz="18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RES-61/REG</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Novel Education Tools to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Foster Local Ecosystem Sustainability Practices</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540000">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€ 362,955</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School for Field Studies </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08/02/2023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07/04/2024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96000">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endParaRPr lang="en-US" sz="1400" dirty="0">
                        <a:latin typeface="Montserrat" pitchFamily="2" charset="77"/>
                      </a:endParaRPr>
                    </a:p>
                    <a:p>
                      <a:pPr lvl="0" algn="ctr">
                        <a:lnSpc>
                          <a:spcPct val="100000"/>
                        </a:lnSpc>
                        <a:spcBef>
                          <a:spcPts val="0"/>
                        </a:spcBef>
                        <a:spcAft>
                          <a:spcPts val="0"/>
                        </a:spcAft>
                        <a:buNone/>
                      </a:pPr>
                      <a:r>
                        <a:rPr lang="en-US" sz="1400" b="0" i="0" u="none" strike="noStrike" cap="none" spc="0" baseline="0" noProof="0" dirty="0">
                          <a:ln>
                            <a:noFill/>
                          </a:ln>
                          <a:uFillTx/>
                          <a:latin typeface="Montserrat" pitchFamily="2" charset="77"/>
                        </a:rPr>
                        <a:t> </a:t>
                      </a:r>
                      <a:r>
                        <a:rPr lang="en-US" sz="1400" b="0" i="0" u="none" strike="noStrike" cap="none" spc="0" baseline="0" noProof="0" dirty="0">
                          <a:ln>
                            <a:noFill/>
                          </a:ln>
                          <a:solidFill>
                            <a:schemeClr val="tx1"/>
                          </a:solidFill>
                          <a:uFillTx/>
                          <a:latin typeface="Montserrat" pitchFamily="2" charset="77"/>
                          <a:ea typeface="+mn-ea"/>
                          <a:cs typeface="+mn-cs"/>
                          <a:sym typeface="Proxima Nova"/>
                        </a:rPr>
                        <a:t>To advance equitable, sustainable management and conservation of the TCI and Bonaire marine environments</a:t>
                      </a:r>
                    </a:p>
                    <a:p>
                      <a:pPr lvl="0" algn="ctr">
                        <a:lnSpc>
                          <a:spcPct val="100000"/>
                        </a:lnSpc>
                        <a:spcBef>
                          <a:spcPts val="0"/>
                        </a:spcBef>
                        <a:spcAft>
                          <a:spcPts val="0"/>
                        </a:spcAft>
                        <a:buNone/>
                      </a:pPr>
                      <a:endParaRPr lang="en-US" sz="1400" b="0" i="0" u="none" strike="noStrike" cap="none" spc="0" baseline="0" noProof="0" dirty="0">
                        <a:ln>
                          <a:noFill/>
                        </a:ln>
                        <a:uFillTx/>
                        <a:latin typeface="Montserrat" pitchFamily="2" charset="77"/>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p>
                    <a:p>
                      <a:pPr marL="127000" marR="0" lvl="0" indent="0" algn="l">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School children and adults in the TCI and Bonaire have up to date and locally relevant scientific information, in their home languages, that supports greater appreciation and stewardship of the marine environments around them</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990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Environmental Education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Education and Awareness Raising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2" name="Graphic 1">
            <a:extLst>
              <a:ext uri="{FF2B5EF4-FFF2-40B4-BE49-F238E27FC236}">
                <a16:creationId xmlns:a16="http://schemas.microsoft.com/office/drawing/2014/main" xmlns="" id="{0ED4B4C5-958A-3B56-3D17-BAE54F065F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9969" y="189035"/>
            <a:ext cx="1429508" cy="953005"/>
          </a:xfrm>
          <a:prstGeom prst="rect">
            <a:avLst/>
          </a:prstGeom>
        </p:spPr>
      </p:pic>
      <p:pic>
        <p:nvPicPr>
          <p:cNvPr id="3" name="Graphic 2">
            <a:extLst>
              <a:ext uri="{FF2B5EF4-FFF2-40B4-BE49-F238E27FC236}">
                <a16:creationId xmlns:a16="http://schemas.microsoft.com/office/drawing/2014/main" xmlns="" id="{5AA4E0B6-F648-49E2-F7AB-5D0B82E037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62993" y="189035"/>
            <a:ext cx="1911131" cy="955566"/>
          </a:xfrm>
          <a:prstGeom prst="rect">
            <a:avLst/>
          </a:prstGeom>
        </p:spPr>
      </p:pic>
      <p:pic>
        <p:nvPicPr>
          <p:cNvPr id="7" name="Picture 4">
            <a:extLst>
              <a:ext uri="{FF2B5EF4-FFF2-40B4-BE49-F238E27FC236}">
                <a16:creationId xmlns:a16="http://schemas.microsoft.com/office/drawing/2014/main" xmlns="" id="{700064C2-B05E-7487-7225-A0BFF3689D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729573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xmlns="" id="{FA158BF5-6C2D-3DDF-0317-E7C3A75AEC74}"/>
              </a:ext>
            </a:extLst>
          </p:cNvPr>
          <p:cNvPicPr>
            <a:picLocks noChangeAspect="1"/>
          </p:cNvPicPr>
          <p:nvPr/>
        </p:nvPicPr>
        <p:blipFill>
          <a:blip r:embed="rId3"/>
          <a:stretch>
            <a:fillRect/>
          </a:stretch>
        </p:blipFill>
        <p:spPr>
          <a:xfrm>
            <a:off x="567559" y="260131"/>
            <a:ext cx="1543050" cy="1028700"/>
          </a:xfrm>
          <a:prstGeom prst="rect">
            <a:avLst/>
          </a:prstGeom>
        </p:spPr>
      </p:pic>
      <p:pic>
        <p:nvPicPr>
          <p:cNvPr id="9" name="Picture 8" descr="A red and blue flag&#10;&#10;Description automatically generated with low confidence">
            <a:extLst>
              <a:ext uri="{FF2B5EF4-FFF2-40B4-BE49-F238E27FC236}">
                <a16:creationId xmlns:a16="http://schemas.microsoft.com/office/drawing/2014/main" xmlns="" id="{CA439FA3-FB6E-D208-6113-A4FE9CBAA548}"/>
              </a:ext>
            </a:extLst>
          </p:cNvPr>
          <p:cNvPicPr>
            <a:picLocks noChangeAspect="1"/>
          </p:cNvPicPr>
          <p:nvPr/>
        </p:nvPicPr>
        <p:blipFill>
          <a:blip r:embed="rId4"/>
          <a:stretch>
            <a:fillRect/>
          </a:stretch>
        </p:blipFill>
        <p:spPr>
          <a:xfrm>
            <a:off x="2133819" y="250254"/>
            <a:ext cx="1543051" cy="1028701"/>
          </a:xfrm>
          <a:prstGeom prst="rect">
            <a:avLst/>
          </a:prstGeom>
        </p:spPr>
      </p:pic>
      <p:graphicFrame>
        <p:nvGraphicFramePr>
          <p:cNvPr id="10"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60131"/>
          <a:ext cx="11264463" cy="5401716"/>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REGIONAL</a:t>
                      </a:r>
                    </a:p>
                    <a:p>
                      <a:pPr marL="127000" indent="0" algn="ctr">
                        <a:buNone/>
                      </a:pPr>
                      <a:r>
                        <a:rPr lang="en-US" sz="1800" dirty="0">
                          <a:latin typeface="Montserrat" pitchFamily="2" charset="77"/>
                        </a:rPr>
                        <a:t>SINT EUSTATIUS &amp; SABA</a:t>
                      </a:r>
                      <a:endParaRPr lang="en-GB" sz="18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RES-32/REG</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dirty="0">
                          <a:ln>
                            <a:noFill/>
                          </a:ln>
                          <a:solidFill>
                            <a:schemeClr val="bg1"/>
                          </a:solidFill>
                          <a:uFillTx/>
                          <a:latin typeface="Montserrat" pitchFamily="2" charset="77"/>
                          <a:ea typeface="+mn-ea"/>
                          <a:cs typeface="+mn-cs"/>
                          <a:sym typeface="Proxima Nova"/>
                        </a:rPr>
                        <a:t>Healthy and resilient marine and coastal ecosystems through reforestation of St Eustatius and </a:t>
                      </a:r>
                      <a:r>
                        <a:rPr lang="en-GB" sz="1400" b="1" i="0" u="none" strike="noStrike" cap="none" spc="0" baseline="0" dirty="0" err="1">
                          <a:ln>
                            <a:noFill/>
                          </a:ln>
                          <a:solidFill>
                            <a:schemeClr val="bg1"/>
                          </a:solidFill>
                          <a:uFillTx/>
                          <a:latin typeface="Montserrat" pitchFamily="2" charset="77"/>
                          <a:ea typeface="+mn-ea"/>
                          <a:cs typeface="+mn-cs"/>
                          <a:sym typeface="Proxima Nova"/>
                        </a:rPr>
                        <a:t>Saba</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€ 737,165</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1400" b="0"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Public Entity of Sint Eustatius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18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13/09/2022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12/03/2024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376156">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endParaRPr lang="en-US" sz="1400" dirty="0">
                        <a:latin typeface="Montserrat" pitchFamily="2" charset="77"/>
                      </a:endParaRPr>
                    </a:p>
                    <a:p>
                      <a:pPr lvl="0" algn="ctr">
                        <a:lnSpc>
                          <a:spcPct val="100000"/>
                        </a:lnSpc>
                        <a:spcBef>
                          <a:spcPts val="0"/>
                        </a:spcBef>
                        <a:spcAft>
                          <a:spcPts val="0"/>
                        </a:spcAft>
                        <a:buNone/>
                      </a:pPr>
                      <a:r>
                        <a:rPr lang="en-US" sz="1400" b="0" i="0" u="none" strike="noStrike" cap="none" spc="0" baseline="0" noProof="0" dirty="0">
                          <a:ln>
                            <a:noFill/>
                          </a:ln>
                          <a:uFillTx/>
                          <a:latin typeface="Montserrat" pitchFamily="2" charset="77"/>
                        </a:rPr>
                        <a:t> To enhance St Eustatius and Saba National Parks Foundations and Public Entities’ ability to improve the protection and restoration of the shoreline and other ecologically important areas</a:t>
                      </a:r>
                      <a:endParaRPr lang="en-US" sz="1400" dirty="0">
                        <a:latin typeface="Montserrat" pitchFamily="2" charset="77"/>
                      </a:endParaRPr>
                    </a:p>
                    <a:p>
                      <a:pPr lvl="0" algn="ctr">
                        <a:lnSpc>
                          <a:spcPct val="100000"/>
                        </a:lnSpc>
                        <a:spcBef>
                          <a:spcPts val="0"/>
                        </a:spcBef>
                        <a:spcAft>
                          <a:spcPts val="0"/>
                        </a:spcAft>
                        <a:buNone/>
                      </a:pPr>
                      <a:r>
                        <a:rPr lang="en-US" sz="1400" b="0" i="0" u="none" strike="noStrike" cap="none" spc="0" baseline="0" noProof="0" dirty="0">
                          <a:ln>
                            <a:noFill/>
                          </a:ln>
                          <a:uFillTx/>
                          <a:latin typeface="Montserrat" pitchFamily="2" charset="77"/>
                        </a:rPr>
                        <a:t>through reforestation which will improve the ecosystem services, biodiversity, and economic resilience of the islands</a:t>
                      </a:r>
                      <a:endParaRPr lang="en-US" sz="1400" dirty="0">
                        <a:latin typeface="Montserrat" pitchFamily="2" charset="77"/>
                        <a:sym typeface="Proxima Nova"/>
                      </a:endParaRPr>
                    </a:p>
                    <a:p>
                      <a:pPr marL="127000" marR="0" lvl="0" indent="0" algn="ctr">
                        <a:lnSpc>
                          <a:spcPct val="100000"/>
                        </a:lnSpc>
                        <a:spcBef>
                          <a:spcPts val="0"/>
                        </a:spcBef>
                        <a:spcAft>
                          <a:spcPts val="0"/>
                        </a:spcAft>
                        <a:buNone/>
                      </a:pPr>
                      <a:endParaRPr lang="en-US" sz="1200" b="0" i="0" u="none" strike="noStrike" cap="none" spc="0" baseline="0" noProof="0" dirty="0">
                        <a:ln>
                          <a:noFill/>
                        </a:ln>
                        <a:uFillTx/>
                        <a:latin typeface="Montserrat" pitchFamily="2" charset="77"/>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p>
                    <a:p>
                      <a:pPr marL="127000" marR="0" lvl="0" indent="0" algn="l">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1. Enhanced knowledge and skill capacity of reforestation staff at the nature management </a:t>
                      </a:r>
                      <a:r>
                        <a:rPr lang="en-US" sz="1400" b="0" i="0" u="none" strike="noStrike" cap="none" spc="0" baseline="0" noProof="0" dirty="0" err="1">
                          <a:ln>
                            <a:noFill/>
                          </a:ln>
                          <a:solidFill>
                            <a:schemeClr val="tx1"/>
                          </a:solidFill>
                          <a:uFillTx/>
                          <a:latin typeface="Montserrat" pitchFamily="2" charset="77"/>
                        </a:rPr>
                        <a:t>organisations</a:t>
                      </a:r>
                      <a:r>
                        <a:rPr lang="en-US" sz="1400" b="0" i="0" u="none" strike="noStrike" cap="none" spc="0" baseline="0" noProof="0" dirty="0">
                          <a:ln>
                            <a:noFill/>
                          </a:ln>
                          <a:solidFill>
                            <a:schemeClr val="tx1"/>
                          </a:solidFill>
                          <a:uFillTx/>
                          <a:latin typeface="Montserrat" pitchFamily="2" charset="77"/>
                        </a:rPr>
                        <a:t> of St Eustatius and Saba as well as the public entity of Saba.</a:t>
                      </a:r>
                      <a:endParaRPr lang="en-US" sz="1400" b="0" i="0" u="none" strike="noStrike" cap="none" spc="0" baseline="0" noProof="0" dirty="0">
                        <a:ln>
                          <a:noFill/>
                        </a:ln>
                        <a:uFillTx/>
                        <a:latin typeface="Montserrat" pitchFamily="2" charset="77"/>
                      </a:endParaRPr>
                    </a:p>
                    <a:p>
                      <a:pPr marL="127000" marR="0" lvl="0" indent="0" algn="l">
                        <a:lnSpc>
                          <a:spcPct val="100000"/>
                        </a:lnSpc>
                        <a:spcBef>
                          <a:spcPts val="0"/>
                        </a:spcBef>
                        <a:spcAft>
                          <a:spcPts val="0"/>
                        </a:spcAft>
                        <a:buNone/>
                      </a:pPr>
                      <a:r>
                        <a:rPr lang="en-US" sz="1400" b="0" i="0" u="none" strike="noStrike" cap="none" spc="-20" baseline="0" noProof="0" dirty="0">
                          <a:ln>
                            <a:noFill/>
                          </a:ln>
                          <a:solidFill>
                            <a:schemeClr val="tx1"/>
                          </a:solidFill>
                          <a:uFillTx/>
                          <a:latin typeface="Montserrat" pitchFamily="2" charset="77"/>
                        </a:rPr>
                        <a:t>2. Reforestation sites started and protected from feral grazing mammals (14) and reforestation-related infrastructures built (11). </a:t>
                      </a:r>
                    </a:p>
                    <a:p>
                      <a:pPr marL="127000" marR="0" lvl="0" indent="0" algn="l">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3. Aiding to improve and maintaining plant biodiversity in the natural ecosystem through increased pollination services. </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54695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Nature-based solutions</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4">
            <a:extLst>
              <a:ext uri="{FF2B5EF4-FFF2-40B4-BE49-F238E27FC236}">
                <a16:creationId xmlns:a16="http://schemas.microsoft.com/office/drawing/2014/main" xmlns="" id="{700064C2-B05E-7487-7225-A0BFF3689D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1309658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41923" y="609518"/>
          <a:ext cx="11264463" cy="5402167"/>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264920">
                <a:tc gridSpan="2">
                  <a:txBody>
                    <a:bodyPr/>
                    <a:lstStyle/>
                    <a:p>
                      <a:pPr marL="127000" indent="0" algn="ctr">
                        <a:buNone/>
                      </a:pPr>
                      <a:endParaRPr lang="en-GB" sz="2200" noProof="0" dirty="0">
                        <a:latin typeface="Montserrat" pitchFamily="2" charset="77"/>
                      </a:endParaRPr>
                    </a:p>
                    <a:p>
                      <a:pPr marL="127000" indent="0" algn="ctr">
                        <a:buNone/>
                      </a:pPr>
                      <a:r>
                        <a:rPr lang="en-GB" sz="2200" noProof="0" dirty="0">
                          <a:latin typeface="Montserrat" pitchFamily="2" charset="77"/>
                        </a:rPr>
                        <a:t>REGIONAL</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800" b="0" i="0" u="none" strike="noStrike" cap="none" spc="0" baseline="0" noProof="0" dirty="0">
                          <a:ln>
                            <a:noFill/>
                          </a:ln>
                          <a:solidFill>
                            <a:schemeClr val="tx1"/>
                          </a:solidFill>
                          <a:uFillTx/>
                          <a:latin typeface="Montserrat"/>
                          <a:ea typeface="+mn-ea"/>
                          <a:cs typeface="+mn-cs"/>
                          <a:sym typeface="Proxima Nova"/>
                        </a:rPr>
                        <a:t>Anguilla,</a:t>
                      </a:r>
                      <a:r>
                        <a:rPr lang="en-GB" sz="1800" noProof="0" dirty="0">
                          <a:solidFill>
                            <a:schemeClr val="tx1"/>
                          </a:solidFill>
                          <a:latin typeface="Montserrat"/>
                        </a:rPr>
                        <a:t> British Virgin Islands, Cayman</a:t>
                      </a:r>
                      <a:r>
                        <a:rPr lang="en-GB" sz="1800" baseline="0" noProof="0" dirty="0">
                          <a:solidFill>
                            <a:schemeClr val="tx1"/>
                          </a:solidFill>
                          <a:latin typeface="Montserrat"/>
                        </a:rPr>
                        <a:t> Islands, Montserrat, Turks and Caicos Islands, Sint Maarten</a:t>
                      </a:r>
                      <a:endParaRPr lang="en-GB" sz="2200" noProof="0" dirty="0">
                        <a:solidFill>
                          <a:srgbClr val="FF0000"/>
                        </a:solidFill>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27000" indent="0" algn="ctr">
                        <a:buNone/>
                      </a:pPr>
                      <a:endParaRPr lang="en-US" sz="4400" dirty="0">
                        <a:solidFill>
                          <a:srgbClr val="FF0000"/>
                        </a:solidFill>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endParaRPr lang="en-GB" sz="1800" b="0" i="0" u="none" strike="noStrike" cap="none" spc="0" baseline="0" noProof="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noProof="0" dirty="0">
                          <a:ln>
                            <a:noFill/>
                          </a:ln>
                          <a:solidFill>
                            <a:schemeClr val="tx1"/>
                          </a:solidFill>
                          <a:uFillTx/>
                          <a:latin typeface="Montserrat" pitchFamily="2" charset="77"/>
                          <a:ea typeface="+mn-ea"/>
                          <a:cs typeface="+mn-cs"/>
                          <a:sym typeface="Proxima Nova"/>
                        </a:rPr>
                        <a:t>CVD-FCL-01/REG</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5687">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Overcoming Disruptions in times of </a:t>
                      </a:r>
                    </a:p>
                    <a:p>
                      <a:pPr marL="127000" marR="0" indent="0" algn="ctr" defTabSz="825500" rtl="0" latinLnBrk="0">
                        <a:lnSpc>
                          <a:spcPct val="100000"/>
                        </a:lnSpc>
                        <a:spcBef>
                          <a:spcPts val="0"/>
                        </a:spcBef>
                        <a:spcAft>
                          <a:spcPts val="0"/>
                        </a:spcAft>
                        <a:buClrTx/>
                        <a:buSzPct val="100000"/>
                        <a:buFontTx/>
                        <a:buNone/>
                        <a:tabLst/>
                      </a:pPr>
                      <a:r>
                        <a:rPr lang="en-GB" sz="1400" b="1" i="0" u="none" strike="noStrike" cap="none" spc="0" baseline="0" noProof="0" dirty="0">
                          <a:ln>
                            <a:noFill/>
                          </a:ln>
                          <a:solidFill>
                            <a:schemeClr val="bg1"/>
                          </a:solidFill>
                          <a:uFillTx/>
                          <a:latin typeface="Montserrat" pitchFamily="2" charset="77"/>
                          <a:ea typeface="+mn-ea"/>
                          <a:cs typeface="+mn-cs"/>
                          <a:sym typeface="Proxima Nova"/>
                        </a:rPr>
                        <a:t>Crisis – Weathering Social and Financial Impact of COVID19 on the Electricity Sector </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€ 477,561</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rgbClr val="0070C0"/>
                          </a:solidFill>
                          <a:uFillTx/>
                          <a:latin typeface="Montserrat" pitchFamily="2" charset="77"/>
                          <a:ea typeface="+mn-ea"/>
                          <a:cs typeface="+mn-cs"/>
                          <a:sym typeface="Proxima Nova"/>
                        </a:rPr>
                        <a:t>Project under implementation</a:t>
                      </a:r>
                    </a:p>
                  </a:txBody>
                  <a:tcPr marL="45720" marR="45720" marT="22860" marB="22860" anchor="ctr">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noProof="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Caribbean Electric Utility Services Corporation (CARILEC)</a:t>
                      </a: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24000">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Duration: 27 months</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Start Date: 18/01/2022</a:t>
                      </a: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noProof="0" dirty="0">
                          <a:ln>
                            <a:noFill/>
                          </a:ln>
                          <a:solidFill>
                            <a:schemeClr val="tx1"/>
                          </a:solidFill>
                          <a:uFillTx/>
                          <a:latin typeface="Montserrat" pitchFamily="2" charset="77"/>
                          <a:ea typeface="+mn-ea"/>
                          <a:cs typeface="+mn-cs"/>
                          <a:sym typeface="Proxima Nova"/>
                        </a:rPr>
                        <a:t>End Date: 17/04/2024</a:t>
                      </a:r>
                    </a:p>
                  </a:txBody>
                  <a:tcPr marL="45720" marR="45720" marT="22860" marB="22860" anchor="ctr"/>
                </a:tc>
                <a:extLst>
                  <a:ext uri="{0D108BD9-81ED-4DB2-BD59-A6C34878D82A}">
                    <a16:rowId xmlns:a16="http://schemas.microsoft.com/office/drawing/2014/main" xmlns="" val="2441054998"/>
                  </a:ext>
                </a:extLst>
              </a:tr>
              <a:tr h="196596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1400" noProof="0" dirty="0">
                          <a:latin typeface="Montserrat" pitchFamily="2" charset="77"/>
                        </a:rPr>
                        <a:t>PURPOSE:</a:t>
                      </a:r>
                    </a:p>
                    <a:p>
                      <a:pPr marL="127000" marR="0" indent="0" algn="ctr" defTabSz="825500" rtl="0" latinLnBrk="0">
                        <a:lnSpc>
                          <a:spcPct val="100000"/>
                        </a:lnSpc>
                        <a:spcBef>
                          <a:spcPts val="0"/>
                        </a:spcBef>
                        <a:spcAft>
                          <a:spcPts val="0"/>
                        </a:spcAft>
                        <a:buClrTx/>
                        <a:buSzPct val="100000"/>
                        <a:buFontTx/>
                        <a:buNone/>
                        <a:tabLst/>
                      </a:pPr>
                      <a:r>
                        <a:rPr lang="en-GB" sz="1400" noProof="0" dirty="0">
                          <a:latin typeface="Montserrat" pitchFamily="2" charset="77"/>
                        </a:rPr>
                        <a:t>To contribute to strengthen economic resilience of electricity</a:t>
                      </a:r>
                      <a:r>
                        <a:rPr lang="en-GB" sz="1400" baseline="0" noProof="0" dirty="0">
                          <a:latin typeface="Montserrat" pitchFamily="2" charset="77"/>
                        </a:rPr>
                        <a:t> </a:t>
                      </a:r>
                      <a:r>
                        <a:rPr lang="en-GB" sz="1400" noProof="0" dirty="0">
                          <a:latin typeface="Montserrat" pitchFamily="2" charset="77"/>
                        </a:rPr>
                        <a:t>consumers and the local</a:t>
                      </a:r>
                      <a:r>
                        <a:rPr lang="en-GB" sz="1400" baseline="0" noProof="0" dirty="0">
                          <a:latin typeface="Montserrat" pitchFamily="2" charset="77"/>
                        </a:rPr>
                        <a:t> workforce </a:t>
                      </a:r>
                      <a:r>
                        <a:rPr lang="en-GB" sz="1400" noProof="0" dirty="0">
                          <a:latin typeface="Montserrat" pitchFamily="2" charset="77"/>
                        </a:rPr>
                        <a:t>and to reduce financial vulnerability of the electricity sector </a:t>
                      </a:r>
                    </a:p>
                    <a:p>
                      <a:pPr marL="127000" marR="0" indent="0" algn="ctr" defTabSz="825500" rtl="0" latinLnBrk="0">
                        <a:lnSpc>
                          <a:spcPct val="100000"/>
                        </a:lnSpc>
                        <a:spcBef>
                          <a:spcPts val="0"/>
                        </a:spcBef>
                        <a:spcAft>
                          <a:spcPts val="0"/>
                        </a:spcAft>
                        <a:buClrTx/>
                        <a:buSzPct val="100000"/>
                        <a:buFontTx/>
                        <a:buNone/>
                        <a:tabLst/>
                      </a:pPr>
                      <a:r>
                        <a:rPr lang="en-GB" sz="1400" noProof="0" dirty="0">
                          <a:latin typeface="Montserrat" pitchFamily="2" charset="77"/>
                        </a:rPr>
                        <a:t>TO</a:t>
                      </a:r>
                      <a:r>
                        <a:rPr lang="en-GB" sz="1400" baseline="0" noProof="0" dirty="0">
                          <a:latin typeface="Montserrat" pitchFamily="2" charset="77"/>
                        </a:rPr>
                        <a:t> ACHIEVE :</a:t>
                      </a:r>
                    </a:p>
                    <a:p>
                      <a:pPr marL="584200" marR="0" indent="-457200" algn="l" defTabSz="825500" rtl="0" latinLnBrk="0">
                        <a:lnSpc>
                          <a:spcPct val="100000"/>
                        </a:lnSpc>
                        <a:spcBef>
                          <a:spcPts val="0"/>
                        </a:spcBef>
                        <a:spcAft>
                          <a:spcPts val="0"/>
                        </a:spcAft>
                        <a:buClrTx/>
                        <a:buSzPct val="100000"/>
                        <a:buFontTx/>
                        <a:buAutoNum type="arabicPeriod"/>
                        <a:tabLst/>
                      </a:pPr>
                      <a:r>
                        <a:rPr lang="en-GB" sz="1400" noProof="0" dirty="0">
                          <a:latin typeface="Montserrat" pitchFamily="2" charset="77"/>
                        </a:rPr>
                        <a:t>Regional public education and awareness-raising programme and e-learning</a:t>
                      </a:r>
                      <a:r>
                        <a:rPr lang="en-GB" sz="1400" baseline="0" noProof="0" dirty="0">
                          <a:latin typeface="Montserrat" pitchFamily="2" charset="77"/>
                        </a:rPr>
                        <a:t> platform </a:t>
                      </a:r>
                      <a:r>
                        <a:rPr lang="en-GB" sz="1400" noProof="0" dirty="0">
                          <a:latin typeface="Montserrat" pitchFamily="2" charset="77"/>
                        </a:rPr>
                        <a:t>for energy conservation measures in households </a:t>
                      </a:r>
                    </a:p>
                    <a:p>
                      <a:pPr marL="584200" marR="0" indent="-457200" algn="l" defTabSz="825500" rtl="0" latinLnBrk="0">
                        <a:lnSpc>
                          <a:spcPct val="100000"/>
                        </a:lnSpc>
                        <a:spcBef>
                          <a:spcPts val="0"/>
                        </a:spcBef>
                        <a:spcAft>
                          <a:spcPts val="0"/>
                        </a:spcAft>
                        <a:buClrTx/>
                        <a:buSzPct val="100000"/>
                        <a:buFontTx/>
                        <a:buAutoNum type="arabicPeriod"/>
                        <a:tabLst/>
                      </a:pPr>
                      <a:r>
                        <a:rPr lang="en-GB" sz="1400" noProof="0" dirty="0">
                          <a:latin typeface="Montserrat" pitchFamily="2" charset="77"/>
                        </a:rPr>
                        <a:t>Implementation of soft energy self-audits, exchange of lightbulbs</a:t>
                      </a:r>
                    </a:p>
                    <a:p>
                      <a:pPr marL="584200" marR="0" indent="-457200" algn="l" defTabSz="825500" rtl="0" latinLnBrk="0">
                        <a:lnSpc>
                          <a:spcPct val="100000"/>
                        </a:lnSpc>
                        <a:spcBef>
                          <a:spcPts val="0"/>
                        </a:spcBef>
                        <a:spcAft>
                          <a:spcPts val="0"/>
                        </a:spcAft>
                        <a:buClrTx/>
                        <a:buSzPct val="100000"/>
                        <a:buFontTx/>
                        <a:buAutoNum type="arabicPeriod"/>
                        <a:tabLst/>
                      </a:pPr>
                      <a:r>
                        <a:rPr lang="en-GB" sz="1400" noProof="0" dirty="0">
                          <a:latin typeface="Montserrat" pitchFamily="2" charset="77"/>
                        </a:rPr>
                        <a:t>Online trainings on design</a:t>
                      </a:r>
                      <a:r>
                        <a:rPr lang="en-GB" sz="1400" baseline="0" noProof="0" dirty="0">
                          <a:latin typeface="Montserrat" pitchFamily="2" charset="77"/>
                        </a:rPr>
                        <a:t>, installation and maintenance of </a:t>
                      </a:r>
                      <a:r>
                        <a:rPr lang="en-GB" sz="1400" noProof="0" dirty="0">
                          <a:latin typeface="Montserrat" pitchFamily="2" charset="77"/>
                        </a:rPr>
                        <a:t>Renewable Energy</a:t>
                      </a:r>
                      <a:r>
                        <a:rPr lang="en-GB" sz="1400" baseline="0" noProof="0" dirty="0">
                          <a:latin typeface="Montserrat" pitchFamily="2" charset="77"/>
                        </a:rPr>
                        <a:t> and Energy Efficiency equipment</a:t>
                      </a:r>
                      <a:endParaRPr lang="en-GB" sz="1400" noProof="0" dirty="0">
                        <a:latin typeface="Montserrat" pitchFamily="2" charset="77"/>
                      </a:endParaRPr>
                    </a:p>
                    <a:p>
                      <a:pPr marL="584200" marR="0" indent="-457200" algn="l" defTabSz="825500" rtl="0" latinLnBrk="0">
                        <a:lnSpc>
                          <a:spcPct val="100000"/>
                        </a:lnSpc>
                        <a:spcBef>
                          <a:spcPts val="0"/>
                        </a:spcBef>
                        <a:spcAft>
                          <a:spcPts val="0"/>
                        </a:spcAft>
                        <a:buClrTx/>
                        <a:buSzPct val="100000"/>
                        <a:buFontTx/>
                        <a:buAutoNum type="arabicPeriod"/>
                        <a:tabLst/>
                      </a:pPr>
                      <a:r>
                        <a:rPr lang="en-GB" sz="1400" noProof="0" dirty="0">
                          <a:latin typeface="Montserrat" pitchFamily="2" charset="77"/>
                        </a:rPr>
                        <a:t>Utility</a:t>
                      </a:r>
                      <a:r>
                        <a:rPr lang="en-GB" sz="1400" baseline="0" noProof="0" dirty="0">
                          <a:latin typeface="Montserrat" pitchFamily="2" charset="77"/>
                        </a:rPr>
                        <a:t> </a:t>
                      </a:r>
                      <a:r>
                        <a:rPr lang="en-GB" sz="1400" noProof="0" dirty="0">
                          <a:latin typeface="Montserrat" pitchFamily="2" charset="77"/>
                        </a:rPr>
                        <a:t>working group on new energy services</a:t>
                      </a:r>
                    </a:p>
                  </a:txBody>
                  <a:tcPr marL="45720" marR="45720" marT="22860" marB="22860"/>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5800">
                <a:tc gridSpan="3">
                  <a:txBody>
                    <a:bodyPr/>
                    <a:lstStyle/>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Area of Impact: Mainstreaming the Energy Transition</a:t>
                      </a:r>
                    </a:p>
                    <a:p>
                      <a:pPr marL="127000" marR="0" indent="0" algn="ctr" rtl="0" latinLnBrk="0">
                        <a:lnSpc>
                          <a:spcPct val="100000"/>
                        </a:lnSpc>
                        <a:spcBef>
                          <a:spcPts val="0"/>
                        </a:spcBef>
                        <a:spcAft>
                          <a:spcPts val="0"/>
                        </a:spcAft>
                        <a:buClrTx/>
                        <a:buSzPct val="100000"/>
                        <a:buFontTx/>
                        <a:buNone/>
                      </a:pPr>
                      <a:r>
                        <a:rPr lang="en-GB" sz="1400" b="0" i="0" u="none" strike="noStrike" cap="none" spc="0" baseline="0" noProof="0" dirty="0">
                          <a:ln>
                            <a:noFill/>
                          </a:ln>
                          <a:solidFill>
                            <a:schemeClr val="tx1"/>
                          </a:solidFill>
                          <a:uFillTx/>
                          <a:latin typeface="Montserrat" pitchFamily="2" charset="77"/>
                          <a:ea typeface="+mn-ea"/>
                          <a:cs typeface="+mn-cs"/>
                          <a:sym typeface="Proxima Nova"/>
                        </a:rPr>
                        <a:t>Entry point: </a:t>
                      </a:r>
                      <a:r>
                        <a:rPr lang="en-GB" sz="1400" noProof="0" dirty="0">
                          <a:latin typeface="Montserrat" pitchFamily="2" charset="77"/>
                        </a:rPr>
                        <a:t>Education and Awareness Raising </a:t>
                      </a:r>
                      <a:endParaRPr lang="en-GB" sz="1400" b="0" i="1" u="none" strike="noStrike" cap="none" spc="0" baseline="0" noProof="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8" name="Picture 7" descr="Logo&#10;&#10;Description automatically generated">
            <a:extLst>
              <a:ext uri="{FF2B5EF4-FFF2-40B4-BE49-F238E27FC236}">
                <a16:creationId xmlns:a16="http://schemas.microsoft.com/office/drawing/2014/main" xmlns="" id="{2B1E3549-8B95-A21D-32B3-D402BD42F2C5}"/>
              </a:ext>
            </a:extLst>
          </p:cNvPr>
          <p:cNvPicPr>
            <a:picLocks noChangeAspect="1"/>
          </p:cNvPicPr>
          <p:nvPr/>
        </p:nvPicPr>
        <p:blipFill>
          <a:blip r:embed="rId3"/>
          <a:stretch>
            <a:fillRect/>
          </a:stretch>
        </p:blipFill>
        <p:spPr>
          <a:xfrm>
            <a:off x="638996" y="260132"/>
            <a:ext cx="1451061" cy="727909"/>
          </a:xfrm>
          <a:prstGeom prst="rect">
            <a:avLst/>
          </a:prstGeom>
        </p:spPr>
      </p:pic>
      <p:pic>
        <p:nvPicPr>
          <p:cNvPr id="9" name="Picture 2">
            <a:extLst>
              <a:ext uri="{FF2B5EF4-FFF2-40B4-BE49-F238E27FC236}">
                <a16:creationId xmlns:a16="http://schemas.microsoft.com/office/drawing/2014/main" xmlns="" id="{1FE1C135-5C3F-D6CB-3F12-A99F4A995BFA}"/>
              </a:ext>
            </a:extLst>
          </p:cNvPr>
          <p:cNvPicPr>
            <a:picLocks noChangeAspect="1"/>
          </p:cNvPicPr>
          <p:nvPr/>
        </p:nvPicPr>
        <p:blipFill>
          <a:blip r:embed="rId4"/>
          <a:stretch>
            <a:fillRect/>
          </a:stretch>
        </p:blipFill>
        <p:spPr>
          <a:xfrm>
            <a:off x="2147584" y="260132"/>
            <a:ext cx="1451061" cy="727909"/>
          </a:xfrm>
          <a:prstGeom prst="rect">
            <a:avLst/>
          </a:prstGeom>
        </p:spPr>
      </p:pic>
      <p:pic>
        <p:nvPicPr>
          <p:cNvPr id="11" name="Picture 1">
            <a:extLst>
              <a:ext uri="{FF2B5EF4-FFF2-40B4-BE49-F238E27FC236}">
                <a16:creationId xmlns:a16="http://schemas.microsoft.com/office/drawing/2014/main" xmlns="" id="{CD683CC2-0A7A-4655-6905-A02F0DE6E8C0}"/>
              </a:ext>
            </a:extLst>
          </p:cNvPr>
          <p:cNvPicPr>
            <a:picLocks noChangeAspect="1"/>
          </p:cNvPicPr>
          <p:nvPr/>
        </p:nvPicPr>
        <p:blipFill>
          <a:blip r:embed="rId5"/>
          <a:stretch>
            <a:fillRect/>
          </a:stretch>
        </p:blipFill>
        <p:spPr>
          <a:xfrm>
            <a:off x="5194226" y="263874"/>
            <a:ext cx="1453431" cy="727909"/>
          </a:xfrm>
          <a:prstGeom prst="rect">
            <a:avLst/>
          </a:prstGeom>
        </p:spPr>
      </p:pic>
      <p:pic>
        <p:nvPicPr>
          <p:cNvPr id="13" name="Picture 1">
            <a:extLst>
              <a:ext uri="{FF2B5EF4-FFF2-40B4-BE49-F238E27FC236}">
                <a16:creationId xmlns:a16="http://schemas.microsoft.com/office/drawing/2014/main" xmlns="" id="{190D4CB5-75B5-B238-4363-A6FD99A2C57A}"/>
              </a:ext>
            </a:extLst>
          </p:cNvPr>
          <p:cNvPicPr>
            <a:picLocks noChangeAspect="1"/>
          </p:cNvPicPr>
          <p:nvPr/>
        </p:nvPicPr>
        <p:blipFill>
          <a:blip r:embed="rId6"/>
          <a:stretch>
            <a:fillRect/>
          </a:stretch>
        </p:blipFill>
        <p:spPr>
          <a:xfrm>
            <a:off x="3675624" y="262487"/>
            <a:ext cx="1441623" cy="725554"/>
          </a:xfrm>
          <a:prstGeom prst="rect">
            <a:avLst/>
          </a:prstGeom>
        </p:spPr>
      </p:pic>
      <p:pic>
        <p:nvPicPr>
          <p:cNvPr id="14" name="Picture 1">
            <a:extLst>
              <a:ext uri="{FF2B5EF4-FFF2-40B4-BE49-F238E27FC236}">
                <a16:creationId xmlns:a16="http://schemas.microsoft.com/office/drawing/2014/main" xmlns="" id="{AE9C7D85-59A9-A360-BD57-E6FB02212C95}"/>
              </a:ext>
            </a:extLst>
          </p:cNvPr>
          <p:cNvPicPr>
            <a:picLocks noChangeAspect="1"/>
          </p:cNvPicPr>
          <p:nvPr/>
        </p:nvPicPr>
        <p:blipFill>
          <a:blip r:embed="rId7"/>
          <a:stretch>
            <a:fillRect/>
          </a:stretch>
        </p:blipFill>
        <p:spPr>
          <a:xfrm>
            <a:off x="8250948" y="260132"/>
            <a:ext cx="1088330" cy="725554"/>
          </a:xfrm>
          <a:prstGeom prst="rect">
            <a:avLst/>
          </a:prstGeom>
        </p:spPr>
      </p:pic>
      <p:pic>
        <p:nvPicPr>
          <p:cNvPr id="2" name="Graphic 1">
            <a:extLst>
              <a:ext uri="{FF2B5EF4-FFF2-40B4-BE49-F238E27FC236}">
                <a16:creationId xmlns:a16="http://schemas.microsoft.com/office/drawing/2014/main" xmlns="" id="{9A386C08-E846-3F6B-3D7D-61F065B30AE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702487" y="266252"/>
            <a:ext cx="1451061" cy="725531"/>
          </a:xfrm>
          <a:prstGeom prst="rect">
            <a:avLst/>
          </a:prstGeom>
        </p:spPr>
      </p:pic>
      <p:pic>
        <p:nvPicPr>
          <p:cNvPr id="12" name="Picture 4">
            <a:extLst>
              <a:ext uri="{FF2B5EF4-FFF2-40B4-BE49-F238E27FC236}">
                <a16:creationId xmlns:a16="http://schemas.microsoft.com/office/drawing/2014/main" xmlns="" id="{700064C2-B05E-7487-7225-A0BFF3689D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851164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B2EEB67-BE88-A9FA-C191-6D0CF0775604}"/>
              </a:ext>
            </a:extLst>
          </p:cNvPr>
          <p:cNvSpPr/>
          <p:nvPr/>
        </p:nvSpPr>
        <p:spPr>
          <a:xfrm>
            <a:off x="6156" y="5852160"/>
            <a:ext cx="12189124" cy="1005840"/>
          </a:xfrm>
          <a:prstGeom prst="rect">
            <a:avLst/>
          </a:prstGeom>
          <a:solidFill>
            <a:sysClr val="window" lastClr="FFFFFF"/>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825500" hangingPunct="0">
              <a:defRPr/>
            </a:pPr>
            <a:endParaRPr lang="en-US" sz="3200" kern="0" dirty="0">
              <a:solidFill>
                <a:srgbClr val="FFFFFF"/>
              </a:solidFill>
              <a:latin typeface="Helvetica Light"/>
              <a:ea typeface="Helvetica Light"/>
              <a:cs typeface="Helvetica Light"/>
              <a:sym typeface="Helvetica Light"/>
            </a:endParaRPr>
          </a:p>
        </p:txBody>
      </p:sp>
      <p:pic>
        <p:nvPicPr>
          <p:cNvPr id="5" name="Picture 4">
            <a:extLst>
              <a:ext uri="{FF2B5EF4-FFF2-40B4-BE49-F238E27FC236}">
                <a16:creationId xmlns:a16="http://schemas.microsoft.com/office/drawing/2014/main" xmlns="" id="{C7CD8CE7-B6FD-488A-4D01-7028EF0FDE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9530" b="8437"/>
          <a:stretch/>
        </p:blipFill>
        <p:spPr>
          <a:xfrm>
            <a:off x="0" y="0"/>
            <a:ext cx="12192000" cy="5854700"/>
          </a:xfrm>
          <a:prstGeom prst="rect">
            <a:avLst/>
          </a:prstGeom>
          <a:noFill/>
          <a:effectLst/>
        </p:spPr>
      </p:pic>
      <p:pic>
        <p:nvPicPr>
          <p:cNvPr id="7" name="Picture 6">
            <a:extLst>
              <a:ext uri="{FF2B5EF4-FFF2-40B4-BE49-F238E27FC236}">
                <a16:creationId xmlns:a16="http://schemas.microsoft.com/office/drawing/2014/main" xmlns="" id="{53342767-68BE-E714-4380-915815006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185" y="5719430"/>
            <a:ext cx="3036187" cy="1138570"/>
          </a:xfrm>
          <a:prstGeom prst="rect">
            <a:avLst/>
          </a:prstGeom>
        </p:spPr>
      </p:pic>
      <p:sp>
        <p:nvSpPr>
          <p:cNvPr id="12" name="Rectangle 11">
            <a:extLst>
              <a:ext uri="{FF2B5EF4-FFF2-40B4-BE49-F238E27FC236}">
                <a16:creationId xmlns:a16="http://schemas.microsoft.com/office/drawing/2014/main" xmlns="" id="{CFEA8DC6-AAAD-58E6-FF0B-6D51ED68105F}"/>
              </a:ext>
            </a:extLst>
          </p:cNvPr>
          <p:cNvSpPr/>
          <p:nvPr/>
        </p:nvSpPr>
        <p:spPr>
          <a:xfrm>
            <a:off x="23308" y="2540"/>
            <a:ext cx="12192000" cy="5852160"/>
          </a:xfrm>
          <a:prstGeom prst="rect">
            <a:avLst/>
          </a:prstGeom>
          <a:gradFill>
            <a:gsLst>
              <a:gs pos="0">
                <a:schemeClr val="bg1">
                  <a:alpha val="0"/>
                </a:schemeClr>
              </a:gs>
              <a:gs pos="85000">
                <a:srgbClr val="80B1D7">
                  <a:alpha val="52845"/>
                </a:srgbClr>
              </a:gs>
              <a:gs pos="100000">
                <a:srgbClr val="0063AF">
                  <a:alpha val="69352"/>
                </a:srgb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defRPr/>
            </a:pPr>
            <a:endParaRPr lang="en-US" sz="1600" dirty="0">
              <a:solidFill>
                <a:srgbClr val="FFFFFF"/>
              </a:solidFill>
              <a:latin typeface="Helvetica Light"/>
              <a:ea typeface="Helvetica Light"/>
              <a:cs typeface="Helvetica Light"/>
              <a:sym typeface="Helvetica Light"/>
            </a:endParaRPr>
          </a:p>
        </p:txBody>
      </p:sp>
      <p:pic>
        <p:nvPicPr>
          <p:cNvPr id="14" name="Picture 13">
            <a:extLst>
              <a:ext uri="{FF2B5EF4-FFF2-40B4-BE49-F238E27FC236}">
                <a16:creationId xmlns:a16="http://schemas.microsoft.com/office/drawing/2014/main" xmlns="" id="{1B4BAA54-55BE-8427-4A33-EEA698A3C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5" y="4904509"/>
            <a:ext cx="8689976" cy="723361"/>
          </a:xfrm>
          <a:prstGeom prst="rect">
            <a:avLst/>
          </a:prstGeom>
        </p:spPr>
      </p:pic>
      <p:pic>
        <p:nvPicPr>
          <p:cNvPr id="3" name="Picture 2">
            <a:extLst>
              <a:ext uri="{FF2B5EF4-FFF2-40B4-BE49-F238E27FC236}">
                <a16:creationId xmlns:a16="http://schemas.microsoft.com/office/drawing/2014/main" xmlns="" id="{8F9CE0E6-C074-0ED5-F5A0-DC12E67EA1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0186" y="5954479"/>
            <a:ext cx="7620000" cy="711200"/>
          </a:xfrm>
          <a:prstGeom prst="rect">
            <a:avLst/>
          </a:prstGeom>
        </p:spPr>
      </p:pic>
    </p:spTree>
    <p:extLst>
      <p:ext uri="{BB962C8B-B14F-4D97-AF65-F5344CB8AC3E}">
        <p14:creationId xmlns:p14="http://schemas.microsoft.com/office/powerpoint/2010/main" val="5636314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0D73296-3828-1031-58A5-23CF11BE7E0F}"/>
              </a:ext>
            </a:extLst>
          </p:cNvPr>
          <p:cNvPicPr>
            <a:picLocks noChangeAspect="1"/>
          </p:cNvPicPr>
          <p:nvPr/>
        </p:nvPicPr>
        <p:blipFill>
          <a:blip r:embed="rId2"/>
          <a:stretch>
            <a:fillRect/>
          </a:stretch>
        </p:blipFill>
        <p:spPr>
          <a:xfrm>
            <a:off x="567559" y="200865"/>
            <a:ext cx="1498308" cy="994481"/>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00865"/>
          <a:ext cx="11264463" cy="5306599"/>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87623">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ARUBA</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RES-57/AUA</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4253">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Turning the tide: maintaining economic resilience on Aruba through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hands-on restoration and conservation of its marine biodiversity</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6858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€ 746,294</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err="1">
                          <a:ln>
                            <a:noFill/>
                          </a:ln>
                          <a:solidFill>
                            <a:schemeClr val="tx1"/>
                          </a:solidFill>
                          <a:uFillTx/>
                          <a:latin typeface="Montserrat" pitchFamily="2" charset="77"/>
                          <a:ea typeface="+mn-ea"/>
                          <a:cs typeface="+mn-cs"/>
                          <a:sym typeface="Proxima Nova"/>
                        </a:rPr>
                        <a:t>Stichting</a:t>
                      </a:r>
                      <a:r>
                        <a:rPr lang="en-US" sz="1400" b="0" i="0" u="none" strike="noStrike" cap="none" spc="0" baseline="0" dirty="0">
                          <a:ln>
                            <a:noFill/>
                          </a:ln>
                          <a:solidFill>
                            <a:schemeClr val="tx1"/>
                          </a:solidFill>
                          <a:uFillTx/>
                          <a:latin typeface="Montserrat" pitchFamily="2" charset="77"/>
                          <a:ea typeface="+mn-ea"/>
                          <a:cs typeface="+mn-cs"/>
                          <a:sym typeface="Proxima Nova"/>
                        </a:rPr>
                        <a:t> Wageningen Research, Wageningen Environmental Research</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6649">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31/01/2023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30/03/2024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1830274">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r>
                        <a:rPr lang="en-US" sz="1400" b="0" i="0" u="none" strike="noStrike" cap="none" spc="0" baseline="0" dirty="0">
                          <a:ln>
                            <a:noFill/>
                          </a:ln>
                          <a:solidFill>
                            <a:schemeClr val="tx1"/>
                          </a:solidFill>
                          <a:uFillTx/>
                          <a:latin typeface="Montserrat" pitchFamily="2" charset="77"/>
                          <a:ea typeface="+mn-ea"/>
                          <a:cs typeface="+mn-cs"/>
                        </a:rPr>
                        <a:t> </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To contribute to the restoration and conservation of a healthy and resilient coastal marine environment in Aruba, in which native marine biodiversity thrives, while its ecosystem services contribute to the welfare of future generations of the island</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l"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Improved management, conservation and restoration of Aruba’s mangroves and coral reefs in priority sites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76200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Marine Biodiversity conservation </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62068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9C7D85-59A9-A360-BD57-E6FB02212C95}"/>
              </a:ext>
            </a:extLst>
          </p:cNvPr>
          <p:cNvPicPr>
            <a:picLocks noChangeAspect="1"/>
          </p:cNvPicPr>
          <p:nvPr/>
        </p:nvPicPr>
        <p:blipFill>
          <a:blip r:embed="rId2"/>
          <a:stretch>
            <a:fillRect/>
          </a:stretch>
        </p:blipFill>
        <p:spPr>
          <a:xfrm>
            <a:off x="567559" y="276237"/>
            <a:ext cx="1507067" cy="1004712"/>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53244"/>
          <a:ext cx="11264463" cy="5749477"/>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091533">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SINT MAARTEN</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RES-21/SXM</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24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CORENA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a:t>
                      </a:r>
                      <a:r>
                        <a:rPr lang="en-US" sz="1400" b="1" i="0" u="none" strike="noStrike" cap="none" spc="0" baseline="0" dirty="0" err="1">
                          <a:ln>
                            <a:noFill/>
                          </a:ln>
                          <a:solidFill>
                            <a:schemeClr val="bg1"/>
                          </a:solidFill>
                          <a:uFillTx/>
                          <a:latin typeface="Montserrat" pitchFamily="2" charset="77"/>
                          <a:ea typeface="+mn-ea"/>
                          <a:cs typeface="+mn-cs"/>
                          <a:sym typeface="Proxima Nova"/>
                        </a:rPr>
                        <a:t>COastal</a:t>
                      </a:r>
                      <a:r>
                        <a:rPr lang="en-US" sz="1400" b="1" i="0" u="none" strike="noStrike" cap="none" spc="0" baseline="0" dirty="0">
                          <a:ln>
                            <a:noFill/>
                          </a:ln>
                          <a:solidFill>
                            <a:schemeClr val="bg1"/>
                          </a:solidFill>
                          <a:uFillTx/>
                          <a:latin typeface="Montserrat" pitchFamily="2" charset="77"/>
                          <a:ea typeface="+mn-ea"/>
                          <a:cs typeface="+mn-cs"/>
                          <a:sym typeface="Proxima Nova"/>
                        </a:rPr>
                        <a:t> </a:t>
                      </a:r>
                      <a:r>
                        <a:rPr lang="en-US" sz="1400" b="1" i="0" u="none" strike="noStrike" cap="none" spc="0" baseline="0" dirty="0" err="1">
                          <a:ln>
                            <a:noFill/>
                          </a:ln>
                          <a:solidFill>
                            <a:schemeClr val="bg1"/>
                          </a:solidFill>
                          <a:uFillTx/>
                          <a:latin typeface="Montserrat" pitchFamily="2" charset="77"/>
                          <a:ea typeface="+mn-ea"/>
                          <a:cs typeface="+mn-cs"/>
                          <a:sym typeface="Proxima Nova"/>
                        </a:rPr>
                        <a:t>REsilience</a:t>
                      </a:r>
                      <a:r>
                        <a:rPr lang="en-US" sz="1400" b="1" i="0" u="none" strike="noStrike" cap="none" spc="0" baseline="0" dirty="0">
                          <a:ln>
                            <a:noFill/>
                          </a:ln>
                          <a:solidFill>
                            <a:schemeClr val="bg1"/>
                          </a:solidFill>
                          <a:uFillTx/>
                          <a:latin typeface="Montserrat" pitchFamily="2" charset="77"/>
                          <a:ea typeface="+mn-ea"/>
                          <a:cs typeface="+mn-cs"/>
                          <a:sym typeface="Proxima Nova"/>
                        </a:rPr>
                        <a:t> Needs Assessment)</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948926">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€ 652,137</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1400" b="0" i="0" u="none" strike="noStrike" cap="none" spc="-20" baseline="0" dirty="0">
                          <a:ln>
                            <a:noFill/>
                          </a:ln>
                          <a:solidFill>
                            <a:schemeClr val="tx1"/>
                          </a:solidFill>
                          <a:uFillTx/>
                          <a:latin typeface="Montserrat" pitchFamily="2" charset="77"/>
                          <a:ea typeface="+mn-ea"/>
                          <a:cs typeface="+mn-cs"/>
                        </a:rPr>
                        <a:t>Government of St. Maarten - Ministry of Public Housing, Spatial Planning, Environment and Infrastructure (VROMI)</a:t>
                      </a:r>
                      <a:endParaRPr lang="en-GB" sz="1400" b="0" i="0" u="none" strike="noStrike" cap="none" spc="-2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36984">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Start Date: 31/01/2023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End Date: 30/04/2024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1872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US" sz="1400" b="0" i="0" u="none" strike="noStrike" cap="none" spc="0" baseline="0" dirty="0">
                          <a:ln>
                            <a:noFill/>
                          </a:ln>
                          <a:solidFill>
                            <a:schemeClr val="tx1"/>
                          </a:solidFill>
                          <a:uFillTx/>
                          <a:latin typeface="Montserrat" pitchFamily="2" charset="77"/>
                          <a:ea typeface="+mn-ea"/>
                          <a:cs typeface="+mn-cs"/>
                        </a:rPr>
                        <a:t>To advance progress towards the sustainable management of the marine and coastal environment of Sint Maarten</a:t>
                      </a:r>
                    </a:p>
                    <a:p>
                      <a:pPr marL="127000" marR="0" lvl="0" indent="0" algn="ctr">
                        <a:lnSpc>
                          <a:spcPct val="100000"/>
                        </a:lnSpc>
                        <a:spcBef>
                          <a:spcPts val="0"/>
                        </a:spcBef>
                        <a:spcAft>
                          <a:spcPts val="0"/>
                        </a:spcAft>
                        <a:buClrTx/>
                        <a:buFontTx/>
                        <a:buNone/>
                      </a:pPr>
                      <a:endParaRPr lang="en-US" sz="1400" b="0" i="0" u="none" strike="noStrike" cap="none" spc="0" baseline="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r>
                        <a:rPr lang="en-US" sz="1400" b="0" i="0" u="none" strike="noStrike" cap="none" spc="0" baseline="0" dirty="0">
                          <a:ln>
                            <a:noFill/>
                          </a:ln>
                          <a:solidFill>
                            <a:schemeClr val="tx1"/>
                          </a:solidFill>
                          <a:uFillTx/>
                          <a:latin typeface="Montserrat" pitchFamily="2" charset="77"/>
                          <a:ea typeface="+mn-ea"/>
                          <a:cs typeface="+mn-cs"/>
                        </a:rPr>
                        <a:t>TO ACHIEVE:</a:t>
                      </a:r>
                    </a:p>
                    <a:p>
                      <a:pPr marL="127000" marR="0" lvl="0" indent="0" algn="l"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Enhanced adaptive capacity of the Ministry of VROMI and residents in Sint Maarten to advance the sustainable management of Sint Maarten’s marine and coastal biodiversity</a:t>
                      </a:r>
                      <a:endParaRPr lang="en-US" sz="1000" dirty="0">
                        <a:latin typeface="Montserrat" pitchFamily="2" charset="77"/>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864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Protection and Restoration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27169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nvGraphicFramePr>
        <p:xfrm>
          <a:off x="567559" y="321677"/>
          <a:ext cx="11264463" cy="5197735"/>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74531">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SAINT-BARTHÉLEMY</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RES-31/SBH</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6902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Protecting the marine and terrestrial biodiversity of the island of Saint-</a:t>
                      </a:r>
                      <a:r>
                        <a:rPr lang="en-US" sz="1400" b="1" i="0" u="none" strike="noStrike" cap="none" spc="0" baseline="0" dirty="0" err="1">
                          <a:ln>
                            <a:noFill/>
                          </a:ln>
                          <a:solidFill>
                            <a:schemeClr val="bg1"/>
                          </a:solidFill>
                          <a:uFillTx/>
                          <a:latin typeface="Montserrat" pitchFamily="2" charset="77"/>
                          <a:ea typeface="+mn-ea"/>
                          <a:cs typeface="+mn-cs"/>
                          <a:sym typeface="Proxima Nova"/>
                        </a:rPr>
                        <a:t>Barthélemy</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47244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€ 234,401</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Island Nature Saint-Barth Experience </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62607">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17/12/2022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End Date: 16/03/2024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7782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US" sz="1400" b="0" i="0" u="none" strike="noStrike" cap="none" spc="0" baseline="0" dirty="0">
                          <a:ln>
                            <a:noFill/>
                          </a:ln>
                          <a:solidFill>
                            <a:schemeClr val="tx1"/>
                          </a:solidFill>
                          <a:uFillTx/>
                          <a:latin typeface="Montserrat" pitchFamily="2" charset="77"/>
                          <a:ea typeface="+mn-ea"/>
                          <a:cs typeface="+mn-cs"/>
                        </a:rPr>
                        <a:t>Increasing the resilience of Saint-</a:t>
                      </a:r>
                      <a:r>
                        <a:rPr lang="en-US" sz="1400" b="0" i="0" u="none" strike="noStrike" cap="none" spc="0" baseline="0" dirty="0" err="1">
                          <a:ln>
                            <a:noFill/>
                          </a:ln>
                          <a:solidFill>
                            <a:schemeClr val="tx1"/>
                          </a:solidFill>
                          <a:uFillTx/>
                          <a:latin typeface="Montserrat" pitchFamily="2" charset="77"/>
                          <a:ea typeface="+mn-ea"/>
                          <a:cs typeface="+mn-cs"/>
                        </a:rPr>
                        <a:t>Barthélemy’s</a:t>
                      </a:r>
                      <a:r>
                        <a:rPr lang="en-US" sz="1400" b="0" i="0" u="none" strike="noStrike" cap="none" spc="0" baseline="0" dirty="0">
                          <a:ln>
                            <a:noFill/>
                          </a:ln>
                          <a:solidFill>
                            <a:schemeClr val="tx1"/>
                          </a:solidFill>
                          <a:uFillTx/>
                          <a:latin typeface="Montserrat" pitchFamily="2" charset="77"/>
                          <a:ea typeface="+mn-ea"/>
                          <a:cs typeface="+mn-cs"/>
                        </a:rPr>
                        <a:t> marine and terrestrial ecosystems to the impacts of recurrent and extreme natural events</a:t>
                      </a:r>
                    </a:p>
                    <a:p>
                      <a:pPr marL="127000" marR="0" lvl="0" indent="0" algn="ctr">
                        <a:lnSpc>
                          <a:spcPct val="100000"/>
                        </a:lnSpc>
                        <a:spcBef>
                          <a:spcPts val="0"/>
                        </a:spcBef>
                        <a:spcAft>
                          <a:spcPts val="0"/>
                        </a:spcAft>
                        <a:buClrTx/>
                        <a:buFontTx/>
                        <a:buNone/>
                      </a:pPr>
                      <a:endParaRPr lang="en-US" sz="1400" b="0" i="0" u="none" strike="noStrike" cap="none" spc="0" baseline="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r>
                        <a:rPr lang="en-US" sz="1400" b="0" i="0" u="none" strike="noStrike" cap="none" spc="0" baseline="0" dirty="0">
                          <a:ln>
                            <a:noFill/>
                          </a:ln>
                          <a:solidFill>
                            <a:schemeClr val="tx1"/>
                          </a:solidFill>
                          <a:uFillTx/>
                          <a:latin typeface="Montserrat" pitchFamily="2" charset="77"/>
                          <a:ea typeface="+mn-ea"/>
                          <a:cs typeface="+mn-cs"/>
                        </a:rPr>
                        <a:t>TO ACHIEVE:</a:t>
                      </a:r>
                    </a:p>
                    <a:p>
                      <a:pPr marL="127000" marR="0" lvl="0" indent="0" algn="l"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rPr>
                        <a:t>Improved protection, restoration and sustainable management of priority marine and terrestrial sites in Saint-</a:t>
                      </a:r>
                      <a:r>
                        <a:rPr lang="en-US" sz="1400" b="0" i="0" u="none" strike="noStrike" cap="none" spc="0" baseline="0" dirty="0" err="1">
                          <a:ln>
                            <a:noFill/>
                          </a:ln>
                          <a:solidFill>
                            <a:schemeClr val="tx1"/>
                          </a:solidFill>
                          <a:uFillTx/>
                          <a:latin typeface="Montserrat" pitchFamily="2" charset="77"/>
                          <a:ea typeface="+mn-ea"/>
                          <a:cs typeface="+mn-cs"/>
                        </a:rPr>
                        <a:t>Barthélemy</a:t>
                      </a:r>
                      <a:endParaRPr lang="en-US" sz="1000" dirty="0">
                        <a:latin typeface="Montserrat" pitchFamily="2" charset="77"/>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4130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Marine biodiversity protection and restoration</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2" name="Picture 1">
            <a:extLst>
              <a:ext uri="{FF2B5EF4-FFF2-40B4-BE49-F238E27FC236}">
                <a16:creationId xmlns:a16="http://schemas.microsoft.com/office/drawing/2014/main" xmlns="" id="{4FA98FBA-1DFB-1558-C199-2EAE18EC49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7559" y="286409"/>
            <a:ext cx="1595778" cy="1063852"/>
          </a:xfrm>
          <a:prstGeom prst="rect">
            <a:avLst/>
          </a:prstGeom>
        </p:spPr>
      </p:pic>
      <p:pic>
        <p:nvPicPr>
          <p:cNvPr id="9" name="Picture 8">
            <a:extLst>
              <a:ext uri="{FF2B5EF4-FFF2-40B4-BE49-F238E27FC236}">
                <a16:creationId xmlns:a16="http://schemas.microsoft.com/office/drawing/2014/main" xmlns="" id="{E807125D-F6D6-3348-90A3-6707CC655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53482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0D73296-3828-1031-58A5-23CF11BE7E0F}"/>
              </a:ext>
            </a:extLst>
          </p:cNvPr>
          <p:cNvPicPr>
            <a:picLocks noChangeAspect="1"/>
          </p:cNvPicPr>
          <p:nvPr/>
        </p:nvPicPr>
        <p:blipFill>
          <a:blip r:embed="rId2"/>
          <a:stretch>
            <a:fillRect/>
          </a:stretch>
        </p:blipFill>
        <p:spPr>
          <a:xfrm>
            <a:off x="567559" y="200865"/>
            <a:ext cx="1498308" cy="994481"/>
          </a:xfrm>
          <a:prstGeom prst="rect">
            <a:avLst/>
          </a:prstGeom>
        </p:spPr>
      </p:pic>
      <p:graphicFrame>
        <p:nvGraphicFramePr>
          <p:cNvPr id="8"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567559" y="200865"/>
          <a:ext cx="11264463" cy="5497676"/>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187623">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ARUBA</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RES-41/AUA</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474253">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Validation of replicable methods for coastal ecosystem monitoring</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5580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€ 150,287</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Implementation completed</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Metabolic Foundation</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96000">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12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02/08/2022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01/11/2023</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196000">
                <a:tc gridSpan="3">
                  <a:txBody>
                    <a:bodyPr/>
                    <a:lstStyle/>
                    <a:p>
                      <a:pPr marL="127000" marR="0" indent="0" algn="ctr" rtl="0" latinLnBrk="0">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r>
                        <a:rPr lang="en-US" sz="1400" b="0" i="0" u="none" strike="noStrike" cap="none" spc="0" baseline="0" dirty="0">
                          <a:ln>
                            <a:noFill/>
                          </a:ln>
                          <a:solidFill>
                            <a:schemeClr val="tx1"/>
                          </a:solidFill>
                          <a:uFillTx/>
                          <a:latin typeface="Montserrat" pitchFamily="2" charset="77"/>
                          <a:ea typeface="+mn-ea"/>
                          <a:cs typeface="+mn-cs"/>
                        </a:rPr>
                        <a:t> </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To contribute to the increased resilience of Aruba's marine and coastal ecosystem to the impacts of climate change</a:t>
                      </a:r>
                    </a:p>
                    <a:p>
                      <a:pPr marL="127000" marR="0" indent="0" algn="ctr" defTabSz="825500" rtl="0" latinLnBrk="0">
                        <a:lnSpc>
                          <a:spcPct val="100000"/>
                        </a:lnSpc>
                        <a:spcBef>
                          <a:spcPts val="0"/>
                        </a:spcBef>
                        <a:spcAft>
                          <a:spcPts val="0"/>
                        </a:spcAft>
                        <a:buClrTx/>
                        <a:buSzPct val="100000"/>
                        <a:buFontTx/>
                        <a:buNone/>
                        <a:tabLst/>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l"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Increased access by scientists and policy makers to publicly available data on Aruba's marine and coastal ecosystem to support improved environmental monitoring, conservation and stewardship</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68580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Data Management for Decision Making</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Technology Integration</a:t>
                      </a:r>
                      <a:r>
                        <a:rPr lang="en-GB" sz="1400" b="0" i="1" u="none" strike="noStrike" cap="none" spc="0" baseline="0" noProof="0" dirty="0">
                          <a:ln>
                            <a:noFill/>
                          </a:ln>
                          <a:solidFill>
                            <a:schemeClr val="tx1"/>
                          </a:solidFill>
                          <a:uFillTx/>
                          <a:latin typeface="Montserrat" pitchFamily="2" charset="77"/>
                          <a:ea typeface="+mn-ea"/>
                          <a:cs typeface="+mn-cs"/>
                          <a:sym typeface="Proxima Nova"/>
                        </a:rPr>
                        <a:t>.</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77199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lag of British Virgin Islands">
            <a:extLst>
              <a:ext uri="{FF2B5EF4-FFF2-40B4-BE49-F238E27FC236}">
                <a16:creationId xmlns:a16="http://schemas.microsoft.com/office/drawing/2014/main" xmlns="" id="{3B0D8A5A-0B42-1AAB-CC64-E10A3FA41ED8}"/>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GB" sz="900">
              <a:solidFill>
                <a:prstClr val="black"/>
              </a:solidFill>
            </a:endParaRPr>
          </a:p>
        </p:txBody>
      </p:sp>
      <p:graphicFrame>
        <p:nvGraphicFramePr>
          <p:cNvPr id="9" name="Table 4">
            <a:extLst>
              <a:ext uri="{FF2B5EF4-FFF2-40B4-BE49-F238E27FC236}">
                <a16:creationId xmlns:a16="http://schemas.microsoft.com/office/drawing/2014/main" xmlns="" id="{0603D3BC-A6CA-7A7E-0B79-2A077F33401C}"/>
              </a:ext>
            </a:extLst>
          </p:cNvPr>
          <p:cNvGraphicFramePr>
            <a:graphicFrameLocks noGrp="1"/>
          </p:cNvGraphicFramePr>
          <p:nvPr>
            <p:extLst/>
          </p:nvPr>
        </p:nvGraphicFramePr>
        <p:xfrm>
          <a:off x="463770" y="250581"/>
          <a:ext cx="11264463" cy="5340029"/>
        </p:xfrm>
        <a:graphic>
          <a:graphicData uri="http://schemas.openxmlformats.org/drawingml/2006/table">
            <a:tbl>
              <a:tblPr firstRow="1" bandRow="1">
                <a:tableStyleId>{5940675A-B579-460E-94D1-54222C63F5DA}</a:tableStyleId>
              </a:tblPr>
              <a:tblGrid>
                <a:gridCol w="3754821">
                  <a:extLst>
                    <a:ext uri="{9D8B030D-6E8A-4147-A177-3AD203B41FA5}">
                      <a16:colId xmlns:a16="http://schemas.microsoft.com/office/drawing/2014/main" xmlns="" val="2562560090"/>
                    </a:ext>
                  </a:extLst>
                </a:gridCol>
                <a:gridCol w="3754821">
                  <a:extLst>
                    <a:ext uri="{9D8B030D-6E8A-4147-A177-3AD203B41FA5}">
                      <a16:colId xmlns:a16="http://schemas.microsoft.com/office/drawing/2014/main" xmlns="" val="557443571"/>
                    </a:ext>
                  </a:extLst>
                </a:gridCol>
                <a:gridCol w="3754821">
                  <a:extLst>
                    <a:ext uri="{9D8B030D-6E8A-4147-A177-3AD203B41FA5}">
                      <a16:colId xmlns:a16="http://schemas.microsoft.com/office/drawing/2014/main" xmlns="" val="2601346121"/>
                    </a:ext>
                  </a:extLst>
                </a:gridCol>
              </a:tblGrid>
              <a:tr h="1020029">
                <a:tc>
                  <a:txBody>
                    <a:bodyPr/>
                    <a:lstStyle/>
                    <a:p>
                      <a:pPr marL="127000" indent="0">
                        <a:buNone/>
                      </a:pPr>
                      <a:endParaRPr lang="en-GB" sz="1000" dirty="0">
                        <a:latin typeface="Montserrat" pitchFamily="2" charset="77"/>
                      </a:endParaRPr>
                    </a:p>
                  </a:txBody>
                  <a:tcPr marL="45720" marR="45720" marT="22860" marB="228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2200" dirty="0">
                          <a:latin typeface="Montserrat" pitchFamily="2" charset="77"/>
                        </a:rPr>
                        <a:t>BRITISH VIRGIN ISLANDS</a:t>
                      </a:r>
                      <a:endParaRPr lang="en-GB" sz="2200" dirty="0">
                        <a:latin typeface="Montserrat" pitchFamily="2" charset="77"/>
                      </a:endParaRP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800" b="0" i="0" u="none" strike="noStrike" cap="none" spc="0" baseline="0" dirty="0">
                          <a:ln>
                            <a:noFill/>
                          </a:ln>
                          <a:solidFill>
                            <a:schemeClr val="tx1"/>
                          </a:solidFill>
                          <a:uFillTx/>
                          <a:latin typeface="Montserrat" pitchFamily="2" charset="77"/>
                          <a:ea typeface="+mn-ea"/>
                          <a:cs typeface="+mn-cs"/>
                          <a:sym typeface="Proxima Nova"/>
                        </a:rPr>
                        <a:t>RES-46/BVI</a:t>
                      </a:r>
                    </a:p>
                  </a:txBody>
                  <a:tcPr marL="45720" marR="45720" marT="22860" marB="228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39228427"/>
                  </a:ext>
                </a:extLst>
              </a:tr>
              <a:tr h="540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Strengthening The Virgin Islands’ Water Quality Monitoring Programme to </a:t>
                      </a:r>
                    </a:p>
                    <a:p>
                      <a:pPr marL="127000" marR="0" indent="0" algn="ctr" defTabSz="825500" rtl="0" latinLnBrk="0">
                        <a:lnSpc>
                          <a:spcPct val="100000"/>
                        </a:lnSpc>
                        <a:spcBef>
                          <a:spcPts val="0"/>
                        </a:spcBef>
                        <a:spcAft>
                          <a:spcPts val="0"/>
                        </a:spcAft>
                        <a:buClrTx/>
                        <a:buSzPct val="100000"/>
                        <a:buFontTx/>
                        <a:buNone/>
                        <a:tabLst/>
                      </a:pPr>
                      <a:r>
                        <a:rPr lang="en-US" sz="1400" b="1" i="0" u="none" strike="noStrike" cap="none" spc="0" baseline="0" dirty="0">
                          <a:ln>
                            <a:noFill/>
                          </a:ln>
                          <a:solidFill>
                            <a:schemeClr val="bg1"/>
                          </a:solidFill>
                          <a:uFillTx/>
                          <a:latin typeface="Montserrat" pitchFamily="2" charset="77"/>
                          <a:ea typeface="+mn-ea"/>
                          <a:cs typeface="+mn-cs"/>
                          <a:sym typeface="Proxima Nova"/>
                        </a:rPr>
                        <a:t>Inform Effective Environmental Management and Spatial Planning </a:t>
                      </a:r>
                      <a:endParaRPr lang="en-GB" sz="1400" b="1" i="0" u="none" strike="noStrike" cap="none" spc="0" baseline="0" dirty="0">
                        <a:ln>
                          <a:noFill/>
                        </a:ln>
                        <a:solidFill>
                          <a:schemeClr val="bg1"/>
                        </a:solidFill>
                        <a:uFillTx/>
                        <a:latin typeface="Montserrat" pitchFamily="2" charset="77"/>
                        <a:ea typeface="+mn-ea"/>
                        <a:cs typeface="+mn-cs"/>
                        <a:sym typeface="Proxima Nova"/>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886827380"/>
                  </a:ext>
                </a:extLst>
              </a:tr>
              <a:tr h="54000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14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chemeClr val="tx1"/>
                          </a:solidFill>
                          <a:uFillTx/>
                          <a:latin typeface="Montserrat" pitchFamily="2" charset="77"/>
                          <a:ea typeface="+mn-ea"/>
                          <a:cs typeface="+mn-cs"/>
                          <a:sym typeface="Proxima Nova"/>
                        </a:rPr>
                        <a:t>€ 938,980</a:t>
                      </a:r>
                    </a:p>
                  </a:txBody>
                  <a:tcPr marL="45720" marR="45720" marT="22860" marB="22860" anchor="ct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14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marL="45720" marR="45720" marT="22860" marB="22860"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Government of the Virgin Islands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00774993"/>
                  </a:ext>
                </a:extLst>
              </a:tr>
              <a:tr h="396000">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Duration: 24 months</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Start Date: 11/11/2022</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End Date: 10/11/2024</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extLst>
                  <a:ext uri="{0D108BD9-81ED-4DB2-BD59-A6C34878D82A}">
                    <a16:rowId xmlns:a16="http://schemas.microsoft.com/office/drawing/2014/main" xmlns="" val="2441054998"/>
                  </a:ext>
                </a:extLst>
              </a:tr>
              <a:tr h="207000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14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US" sz="1400" b="0" i="0" u="none" strike="noStrike" cap="none" spc="0" baseline="0" dirty="0">
                          <a:ln>
                            <a:noFill/>
                          </a:ln>
                          <a:solidFill>
                            <a:schemeClr val="tx1"/>
                          </a:solidFill>
                          <a:uFillTx/>
                          <a:latin typeface="Montserrat" pitchFamily="2" charset="77"/>
                          <a:ea typeface="+mn-ea"/>
                          <a:cs typeface="+mn-cs"/>
                          <a:sym typeface="Proxima Nova"/>
                        </a:rPr>
                        <a:t>To contribute to the increased resilience of the coastal and marine environment and biodiversity to reduce the impact of extreme and recurrent natural events in the British Virgin Islands</a:t>
                      </a:r>
                    </a:p>
                    <a:p>
                      <a:pPr marL="127000" marR="0" lvl="0" indent="0" algn="ctr" rtl="0" eaLnBrk="1" fontAlgn="auto" latinLnBrk="0" hangingPunct="1">
                        <a:lnSpc>
                          <a:spcPct val="100000"/>
                        </a:lnSpc>
                        <a:spcBef>
                          <a:spcPts val="0"/>
                        </a:spcBef>
                        <a:spcAft>
                          <a:spcPts val="0"/>
                        </a:spcAft>
                        <a:buClrTx/>
                        <a:buSzPct val="100000"/>
                        <a:buFontTx/>
                        <a:buNone/>
                      </a:pPr>
                      <a:endParaRPr lang="en-US" sz="14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1400" b="0" i="0" u="none" strike="noStrike" cap="none" spc="0" baseline="0" noProof="0" dirty="0">
                          <a:ln>
                            <a:noFill/>
                          </a:ln>
                          <a:solidFill>
                            <a:schemeClr val="tx1"/>
                          </a:solidFill>
                          <a:uFillTx/>
                          <a:latin typeface="Montserrat" pitchFamily="2" charset="77"/>
                        </a:rPr>
                        <a:t>TO ACHIEVE</a:t>
                      </a:r>
                      <a:r>
                        <a:rPr lang="en-US" sz="1400" b="0" i="0" u="none" strike="noStrike" cap="none" spc="0" baseline="0" noProof="0" dirty="0">
                          <a:ln>
                            <a:noFill/>
                          </a:ln>
                          <a:solidFill>
                            <a:schemeClr val="tx1"/>
                          </a:solidFill>
                          <a:uFillTx/>
                          <a:latin typeface="Montserrat" pitchFamily="2" charset="77"/>
                          <a:sym typeface="Proxima Nova"/>
                        </a:rPr>
                        <a:t>:</a:t>
                      </a:r>
                      <a:endParaRPr lang="en-US" sz="1400" b="0" i="0" u="none" strike="noStrike" cap="none" spc="0" baseline="0" noProof="0" dirty="0">
                        <a:ln>
                          <a:noFill/>
                        </a:ln>
                        <a:uFillTx/>
                        <a:latin typeface="Montserrat" pitchFamily="2" charset="77"/>
                      </a:endParaRPr>
                    </a:p>
                    <a:p>
                      <a:pPr marL="127000" marR="0" indent="0" algn="l"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Enhanced capacity to collect, warehouse and analyze water quality data and determination of priority pollutant concentrations to inform better environmental management and spatial planning decisions </a:t>
                      </a:r>
                      <a:endParaRPr lang="en-GB" sz="1400" b="0" i="0" u="none" strike="noStrike" cap="none" spc="0" baseline="0" dirty="0">
                        <a:ln>
                          <a:noFill/>
                        </a:ln>
                        <a:solidFill>
                          <a:schemeClr val="tx1"/>
                        </a:solidFill>
                        <a:uFillTx/>
                        <a:latin typeface="Montserrat" pitchFamily="2" charset="77"/>
                        <a:ea typeface="+mn-ea"/>
                        <a:cs typeface="+mn-cs"/>
                        <a:sym typeface="Proxima Nova"/>
                      </a:endParaRP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959474056"/>
                  </a:ext>
                </a:extLst>
              </a:tr>
              <a:tr h="7740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Area of Impact: Data Management for Decision Making</a:t>
                      </a:r>
                    </a:p>
                    <a:p>
                      <a:pPr marL="127000" marR="0" indent="0" algn="ctr" defTabSz="825500" rtl="0" latinLnBrk="0">
                        <a:lnSpc>
                          <a:spcPct val="100000"/>
                        </a:lnSpc>
                        <a:spcBef>
                          <a:spcPts val="0"/>
                        </a:spcBef>
                        <a:spcAft>
                          <a:spcPts val="0"/>
                        </a:spcAft>
                        <a:buClrTx/>
                        <a:buSzPct val="100000"/>
                        <a:buFontTx/>
                        <a:buNone/>
                        <a:tabLst/>
                      </a:pPr>
                      <a:r>
                        <a:rPr lang="en-US" sz="14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txBody>
                  <a:tcPr marL="45720" marR="45720" marT="22860" marB="22860" anchor="ct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a16="http://schemas.microsoft.com/office/drawing/2014/main" xmlns="" val="2149292937"/>
                  </a:ext>
                </a:extLst>
              </a:tr>
            </a:tbl>
          </a:graphicData>
        </a:graphic>
      </p:graphicFrame>
      <p:pic>
        <p:nvPicPr>
          <p:cNvPr id="4" name="Picture 3" descr="Logo&#10;&#10;Description automatically generated">
            <a:extLst>
              <a:ext uri="{FF2B5EF4-FFF2-40B4-BE49-F238E27FC236}">
                <a16:creationId xmlns:a16="http://schemas.microsoft.com/office/drawing/2014/main" xmlns="" id="{CF7FAABB-3ACB-3DE0-F648-A99109319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69" y="144731"/>
            <a:ext cx="1891195" cy="945598"/>
          </a:xfrm>
          <a:prstGeom prst="rect">
            <a:avLst/>
          </a:prstGeom>
        </p:spPr>
      </p:pic>
      <p:pic>
        <p:nvPicPr>
          <p:cNvPr id="7" name="Picture 8">
            <a:extLst>
              <a:ext uri="{FF2B5EF4-FFF2-40B4-BE49-F238E27FC236}">
                <a16:creationId xmlns:a16="http://schemas.microsoft.com/office/drawing/2014/main" xmlns="" id="{E807125D-F6D6-3348-90A3-6707CC655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58" y="6156228"/>
            <a:ext cx="7620000" cy="711200"/>
          </a:xfrm>
          <a:prstGeom prst="rect">
            <a:avLst/>
          </a:prstGeom>
        </p:spPr>
      </p:pic>
    </p:spTree>
    <p:extLst>
      <p:ext uri="{BB962C8B-B14F-4D97-AF65-F5344CB8AC3E}">
        <p14:creationId xmlns:p14="http://schemas.microsoft.com/office/powerpoint/2010/main" val="22020051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4780</Words>
  <Application>Microsoft Office PowerPoint</Application>
  <PresentationFormat>Grand écran</PresentationFormat>
  <Paragraphs>856</Paragraphs>
  <Slides>45</Slides>
  <Notes>32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45</vt:i4>
      </vt:variant>
    </vt:vector>
  </HeadingPairs>
  <TitlesOfParts>
    <vt:vector size="56" baseType="lpstr">
      <vt:lpstr>Arial</vt:lpstr>
      <vt:lpstr>Calibri</vt:lpstr>
      <vt:lpstr>Helvetica</vt:lpstr>
      <vt:lpstr>Helvetica Light</vt:lpstr>
      <vt:lpstr>Montserrat</vt:lpstr>
      <vt:lpstr>Montserrat Light</vt:lpstr>
      <vt:lpstr>Proxima Nova</vt:lpstr>
      <vt:lpstr>Proxima Nova Medium</vt:lpstr>
      <vt:lpstr>Times New Roman</vt:lpstr>
      <vt:lpstr>1_Office Theme</vt:lpstr>
      <vt:lpstr>3_Office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Expertise France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PREVOT</dc:creator>
  <cp:lastModifiedBy>Sandrine PREVOT</cp:lastModifiedBy>
  <cp:revision>1</cp:revision>
  <dcterms:created xsi:type="dcterms:W3CDTF">2024-02-26T22:29:30Z</dcterms:created>
  <dcterms:modified xsi:type="dcterms:W3CDTF">2024-02-26T22:30:05Z</dcterms:modified>
</cp:coreProperties>
</file>